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3"/>
  </p:notesMasterIdLst>
  <p:sldIdLst>
    <p:sldId id="256" r:id="rId2"/>
    <p:sldId id="374" r:id="rId3"/>
    <p:sldId id="281" r:id="rId4"/>
    <p:sldId id="382" r:id="rId5"/>
    <p:sldId id="288" r:id="rId6"/>
    <p:sldId id="306" r:id="rId7"/>
    <p:sldId id="301" r:id="rId8"/>
    <p:sldId id="302" r:id="rId9"/>
    <p:sldId id="303" r:id="rId10"/>
    <p:sldId id="289" r:id="rId11"/>
    <p:sldId id="282" r:id="rId12"/>
    <p:sldId id="307" r:id="rId13"/>
    <p:sldId id="315" r:id="rId14"/>
    <p:sldId id="316" r:id="rId15"/>
    <p:sldId id="384" r:id="rId16"/>
    <p:sldId id="317" r:id="rId17"/>
    <p:sldId id="318" r:id="rId18"/>
    <p:sldId id="319" r:id="rId19"/>
    <p:sldId id="320" r:id="rId20"/>
    <p:sldId id="284" r:id="rId21"/>
    <p:sldId id="344" r:id="rId22"/>
    <p:sldId id="345" r:id="rId23"/>
    <p:sldId id="346" r:id="rId24"/>
    <p:sldId id="352" r:id="rId25"/>
    <p:sldId id="348" r:id="rId26"/>
    <p:sldId id="349" r:id="rId27"/>
    <p:sldId id="350" r:id="rId28"/>
    <p:sldId id="286" r:id="rId29"/>
    <p:sldId id="353" r:id="rId30"/>
    <p:sldId id="354" r:id="rId31"/>
    <p:sldId id="356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" initials="K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78107" autoAdjust="0"/>
  </p:normalViewPr>
  <p:slideViewPr>
    <p:cSldViewPr>
      <p:cViewPr varScale="1">
        <p:scale>
          <a:sx n="83" d="100"/>
          <a:sy n="83" d="100"/>
        </p:scale>
        <p:origin x="-16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7E234-F2E0-48CE-AAB3-8877812464DC}" type="doc">
      <dgm:prSet loTypeId="urn:microsoft.com/office/officeart/2005/8/layout/hList7" loCatId="list" qsTypeId="urn:microsoft.com/office/officeart/2005/8/quickstyle/simple2" qsCatId="simple" csTypeId="urn:microsoft.com/office/officeart/2005/8/colors/accent4_2" csCatId="accent4" phldr="1"/>
      <dgm:spPr/>
    </dgm:pt>
    <dgm:pt modelId="{4A2705FE-364C-4183-94AE-E443D2FF9122}">
      <dgm:prSet phldrT="[Text]" custT="1"/>
      <dgm:spPr/>
      <dgm:t>
        <a:bodyPr/>
        <a:lstStyle/>
        <a:p>
          <a:r>
            <a:rPr lang="de-DE" sz="2800" dirty="0" smtClean="0">
              <a:solidFill>
                <a:schemeClr val="bg2"/>
              </a:solidFill>
            </a:rPr>
            <a:t>Schulpate</a:t>
          </a:r>
          <a:endParaRPr lang="de-DE" sz="2400" dirty="0">
            <a:solidFill>
              <a:schemeClr val="bg2"/>
            </a:solidFill>
          </a:endParaRPr>
        </a:p>
      </dgm:t>
    </dgm:pt>
    <dgm:pt modelId="{5855DF03-0767-4549-9893-2DC8D40CDB90}" type="parTrans" cxnId="{DB72AEAC-D7B1-4A45-A680-DE33E51B015A}">
      <dgm:prSet/>
      <dgm:spPr/>
      <dgm:t>
        <a:bodyPr/>
        <a:lstStyle/>
        <a:p>
          <a:endParaRPr lang="de-DE"/>
        </a:p>
      </dgm:t>
    </dgm:pt>
    <dgm:pt modelId="{2B825532-D607-4E1D-A372-1BDFD1411EB8}" type="sibTrans" cxnId="{DB72AEAC-D7B1-4A45-A680-DE33E51B015A}">
      <dgm:prSet/>
      <dgm:spPr/>
      <dgm:t>
        <a:bodyPr/>
        <a:lstStyle/>
        <a:p>
          <a:endParaRPr lang="de-DE"/>
        </a:p>
      </dgm:t>
    </dgm:pt>
    <dgm:pt modelId="{A5F21444-882E-44CC-85DE-7B302BE15FA8}">
      <dgm:prSet phldrT="[Text]" custT="1"/>
      <dgm:spPr/>
      <dgm:t>
        <a:bodyPr/>
        <a:lstStyle/>
        <a:p>
          <a:r>
            <a:rPr lang="de-DE" sz="2800" dirty="0" smtClean="0">
              <a:solidFill>
                <a:schemeClr val="bg2"/>
              </a:solidFill>
            </a:rPr>
            <a:t>Schüler</a:t>
          </a:r>
          <a:endParaRPr lang="de-DE" sz="2400" dirty="0">
            <a:solidFill>
              <a:schemeClr val="bg2"/>
            </a:solidFill>
          </a:endParaRPr>
        </a:p>
      </dgm:t>
    </dgm:pt>
    <dgm:pt modelId="{88E6286D-61C6-46CC-A1E0-194037410F53}" type="parTrans" cxnId="{7D115B78-F2F6-4F29-AE25-2173D6D78373}">
      <dgm:prSet/>
      <dgm:spPr/>
      <dgm:t>
        <a:bodyPr/>
        <a:lstStyle/>
        <a:p>
          <a:endParaRPr lang="de-DE"/>
        </a:p>
      </dgm:t>
    </dgm:pt>
    <dgm:pt modelId="{6D9B940F-0879-4C19-9BC4-5AF5D920CDDB}" type="sibTrans" cxnId="{7D115B78-F2F6-4F29-AE25-2173D6D78373}">
      <dgm:prSet/>
      <dgm:spPr/>
      <dgm:t>
        <a:bodyPr/>
        <a:lstStyle/>
        <a:p>
          <a:endParaRPr lang="de-DE"/>
        </a:p>
      </dgm:t>
    </dgm:pt>
    <dgm:pt modelId="{7CC7D12A-C9BE-4592-86C7-7A9C2FE6FFCB}">
      <dgm:prSet phldrT="[Text]" custT="1"/>
      <dgm:spPr/>
      <dgm:t>
        <a:bodyPr/>
        <a:lstStyle/>
        <a:p>
          <a:r>
            <a:rPr lang="de-DE" sz="2800" dirty="0" smtClean="0">
              <a:solidFill>
                <a:schemeClr val="bg2"/>
              </a:solidFill>
            </a:rPr>
            <a:t>Wirtschafts-pate</a:t>
          </a:r>
          <a:endParaRPr lang="de-DE" sz="2400" dirty="0">
            <a:solidFill>
              <a:schemeClr val="bg2"/>
            </a:solidFill>
          </a:endParaRPr>
        </a:p>
      </dgm:t>
    </dgm:pt>
    <dgm:pt modelId="{66EAE5C9-FDDA-4AA9-8F93-EE5A36BCEEB1}" type="parTrans" cxnId="{CE3D9B62-CA5F-4354-99F6-5ADDD91105F0}">
      <dgm:prSet/>
      <dgm:spPr/>
      <dgm:t>
        <a:bodyPr/>
        <a:lstStyle/>
        <a:p>
          <a:endParaRPr lang="de-DE"/>
        </a:p>
      </dgm:t>
    </dgm:pt>
    <dgm:pt modelId="{E20F0C01-124C-4C91-8D13-B10B72A795C9}" type="sibTrans" cxnId="{CE3D9B62-CA5F-4354-99F6-5ADDD91105F0}">
      <dgm:prSet/>
      <dgm:spPr/>
      <dgm:t>
        <a:bodyPr/>
        <a:lstStyle/>
        <a:p>
          <a:endParaRPr lang="de-DE"/>
        </a:p>
      </dgm:t>
    </dgm:pt>
    <dgm:pt modelId="{8CEAC6EA-41C3-48E2-91A7-4A2B685D81D3}" type="pres">
      <dgm:prSet presAssocID="{6307E234-F2E0-48CE-AAB3-8877812464DC}" presName="Name0" presStyleCnt="0">
        <dgm:presLayoutVars>
          <dgm:dir/>
          <dgm:resizeHandles val="exact"/>
        </dgm:presLayoutVars>
      </dgm:prSet>
      <dgm:spPr/>
    </dgm:pt>
    <dgm:pt modelId="{27BC342A-D7CB-4BA6-BBD0-F9FFC4BE3043}" type="pres">
      <dgm:prSet presAssocID="{6307E234-F2E0-48CE-AAB3-8877812464DC}" presName="fgShape" presStyleLbl="fgShp" presStyleIdx="0" presStyleCnt="1"/>
      <dgm:spPr/>
    </dgm:pt>
    <dgm:pt modelId="{73654927-37A1-4D1D-A8EF-380569EAA5D0}" type="pres">
      <dgm:prSet presAssocID="{6307E234-F2E0-48CE-AAB3-8877812464DC}" presName="linComp" presStyleCnt="0"/>
      <dgm:spPr/>
    </dgm:pt>
    <dgm:pt modelId="{B9571E32-EAD1-40C8-8FFE-D8F51BE36AA7}" type="pres">
      <dgm:prSet presAssocID="{4A2705FE-364C-4183-94AE-E443D2FF9122}" presName="compNode" presStyleCnt="0"/>
      <dgm:spPr/>
    </dgm:pt>
    <dgm:pt modelId="{2825BDDF-CDCB-4429-8EBB-14AF880720BA}" type="pres">
      <dgm:prSet presAssocID="{4A2705FE-364C-4183-94AE-E443D2FF9122}" presName="bkgdShape" presStyleLbl="node1" presStyleIdx="0" presStyleCnt="3"/>
      <dgm:spPr/>
      <dgm:t>
        <a:bodyPr/>
        <a:lstStyle/>
        <a:p>
          <a:endParaRPr lang="de-DE"/>
        </a:p>
      </dgm:t>
    </dgm:pt>
    <dgm:pt modelId="{858F5D03-9993-4666-AA99-F4E68351888A}" type="pres">
      <dgm:prSet presAssocID="{4A2705FE-364C-4183-94AE-E443D2FF912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B4203F-0198-4AC2-A0BD-5EDA05586D2E}" type="pres">
      <dgm:prSet presAssocID="{4A2705FE-364C-4183-94AE-E443D2FF9122}" presName="invisiNode" presStyleLbl="node1" presStyleIdx="0" presStyleCnt="3"/>
      <dgm:spPr/>
    </dgm:pt>
    <dgm:pt modelId="{A0AF7104-7FB0-47D9-A1A8-70C7E5DC25AF}" type="pres">
      <dgm:prSet presAssocID="{4A2705FE-364C-4183-94AE-E443D2FF9122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FC163749-1AA6-4898-A4A3-530DC9527588}" type="pres">
      <dgm:prSet presAssocID="{2B825532-D607-4E1D-A372-1BDFD1411EB8}" presName="sibTrans" presStyleLbl="sibTrans2D1" presStyleIdx="0" presStyleCnt="0"/>
      <dgm:spPr/>
      <dgm:t>
        <a:bodyPr/>
        <a:lstStyle/>
        <a:p>
          <a:endParaRPr lang="de-DE"/>
        </a:p>
      </dgm:t>
    </dgm:pt>
    <dgm:pt modelId="{7616EDA0-4136-48D3-8AF6-C96DB332A905}" type="pres">
      <dgm:prSet presAssocID="{A5F21444-882E-44CC-85DE-7B302BE15FA8}" presName="compNode" presStyleCnt="0"/>
      <dgm:spPr/>
    </dgm:pt>
    <dgm:pt modelId="{7EB2683E-A2B5-4325-90B9-DD2BCB8C711C}" type="pres">
      <dgm:prSet presAssocID="{A5F21444-882E-44CC-85DE-7B302BE15FA8}" presName="bkgdShape" presStyleLbl="node1" presStyleIdx="1" presStyleCnt="3"/>
      <dgm:spPr/>
      <dgm:t>
        <a:bodyPr/>
        <a:lstStyle/>
        <a:p>
          <a:endParaRPr lang="de-DE"/>
        </a:p>
      </dgm:t>
    </dgm:pt>
    <dgm:pt modelId="{642CE9E2-D6A5-4B64-BC95-0626DF7CD841}" type="pres">
      <dgm:prSet presAssocID="{A5F21444-882E-44CC-85DE-7B302BE15FA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216CF3-0450-4A5C-B814-90E2E825E2F3}" type="pres">
      <dgm:prSet presAssocID="{A5F21444-882E-44CC-85DE-7B302BE15FA8}" presName="invisiNode" presStyleLbl="node1" presStyleIdx="1" presStyleCnt="3"/>
      <dgm:spPr/>
    </dgm:pt>
    <dgm:pt modelId="{203DD367-AC3F-495D-8CC4-49BCF0FD92CA}" type="pres">
      <dgm:prSet presAssocID="{A5F21444-882E-44CC-85DE-7B302BE15FA8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CFA53C1-D71D-4E31-9595-C03DFC6BB1F9}" type="pres">
      <dgm:prSet presAssocID="{6D9B940F-0879-4C19-9BC4-5AF5D920CDDB}" presName="sibTrans" presStyleLbl="sibTrans2D1" presStyleIdx="0" presStyleCnt="0"/>
      <dgm:spPr/>
      <dgm:t>
        <a:bodyPr/>
        <a:lstStyle/>
        <a:p>
          <a:endParaRPr lang="de-DE"/>
        </a:p>
      </dgm:t>
    </dgm:pt>
    <dgm:pt modelId="{44AE59EA-394C-4372-BF28-C5CEC438C4EF}" type="pres">
      <dgm:prSet presAssocID="{7CC7D12A-C9BE-4592-86C7-7A9C2FE6FFCB}" presName="compNode" presStyleCnt="0"/>
      <dgm:spPr/>
    </dgm:pt>
    <dgm:pt modelId="{048700F1-9BC5-4D08-9E79-664712455CD0}" type="pres">
      <dgm:prSet presAssocID="{7CC7D12A-C9BE-4592-86C7-7A9C2FE6FFCB}" presName="bkgdShape" presStyleLbl="node1" presStyleIdx="2" presStyleCnt="3"/>
      <dgm:spPr/>
      <dgm:t>
        <a:bodyPr/>
        <a:lstStyle/>
        <a:p>
          <a:endParaRPr lang="de-DE"/>
        </a:p>
      </dgm:t>
    </dgm:pt>
    <dgm:pt modelId="{CE672F36-2DF7-435B-ADC1-C63B41EEBB5D}" type="pres">
      <dgm:prSet presAssocID="{7CC7D12A-C9BE-4592-86C7-7A9C2FE6FFC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2D16DBF-A31F-404C-B313-AF0E3ED59C09}" type="pres">
      <dgm:prSet presAssocID="{7CC7D12A-C9BE-4592-86C7-7A9C2FE6FFCB}" presName="invisiNode" presStyleLbl="node1" presStyleIdx="2" presStyleCnt="3"/>
      <dgm:spPr/>
    </dgm:pt>
    <dgm:pt modelId="{0E75C3DB-0FB6-4B38-9E23-F1B7CF04ABF8}" type="pres">
      <dgm:prSet presAssocID="{7CC7D12A-C9BE-4592-86C7-7A9C2FE6FFC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</dgm:ptLst>
  <dgm:cxnLst>
    <dgm:cxn modelId="{315E290F-EE15-43CF-91CA-E9750EF9F119}" type="presOf" srcId="{6307E234-F2E0-48CE-AAB3-8877812464DC}" destId="{8CEAC6EA-41C3-48E2-91A7-4A2B685D81D3}" srcOrd="0" destOrd="0" presId="urn:microsoft.com/office/officeart/2005/8/layout/hList7"/>
    <dgm:cxn modelId="{FB96C02C-DD9E-4308-BD41-974E382F9A75}" type="presOf" srcId="{2B825532-D607-4E1D-A372-1BDFD1411EB8}" destId="{FC163749-1AA6-4898-A4A3-530DC9527588}" srcOrd="0" destOrd="0" presId="urn:microsoft.com/office/officeart/2005/8/layout/hList7"/>
    <dgm:cxn modelId="{C43095D2-806A-4E8A-BB64-2712506EEEF4}" type="presOf" srcId="{A5F21444-882E-44CC-85DE-7B302BE15FA8}" destId="{642CE9E2-D6A5-4B64-BC95-0626DF7CD841}" srcOrd="1" destOrd="0" presId="urn:microsoft.com/office/officeart/2005/8/layout/hList7"/>
    <dgm:cxn modelId="{D9D12DA8-F318-4212-AE7D-D30F2B0C608E}" type="presOf" srcId="{6D9B940F-0879-4C19-9BC4-5AF5D920CDDB}" destId="{ECFA53C1-D71D-4E31-9595-C03DFC6BB1F9}" srcOrd="0" destOrd="0" presId="urn:microsoft.com/office/officeart/2005/8/layout/hList7"/>
    <dgm:cxn modelId="{AE00CB69-F0F3-40BE-83B8-6EA8C0093D92}" type="presOf" srcId="{A5F21444-882E-44CC-85DE-7B302BE15FA8}" destId="{7EB2683E-A2B5-4325-90B9-DD2BCB8C711C}" srcOrd="0" destOrd="0" presId="urn:microsoft.com/office/officeart/2005/8/layout/hList7"/>
    <dgm:cxn modelId="{CE3D9B62-CA5F-4354-99F6-5ADDD91105F0}" srcId="{6307E234-F2E0-48CE-AAB3-8877812464DC}" destId="{7CC7D12A-C9BE-4592-86C7-7A9C2FE6FFCB}" srcOrd="2" destOrd="0" parTransId="{66EAE5C9-FDDA-4AA9-8F93-EE5A36BCEEB1}" sibTransId="{E20F0C01-124C-4C91-8D13-B10B72A795C9}"/>
    <dgm:cxn modelId="{C9DE4A44-4DF3-4E37-967A-AD6BF79D3201}" type="presOf" srcId="{7CC7D12A-C9BE-4592-86C7-7A9C2FE6FFCB}" destId="{CE672F36-2DF7-435B-ADC1-C63B41EEBB5D}" srcOrd="1" destOrd="0" presId="urn:microsoft.com/office/officeart/2005/8/layout/hList7"/>
    <dgm:cxn modelId="{B306E53B-F5F4-41D4-8BAD-1CC7E80A073B}" type="presOf" srcId="{4A2705FE-364C-4183-94AE-E443D2FF9122}" destId="{858F5D03-9993-4666-AA99-F4E68351888A}" srcOrd="1" destOrd="0" presId="urn:microsoft.com/office/officeart/2005/8/layout/hList7"/>
    <dgm:cxn modelId="{7D115B78-F2F6-4F29-AE25-2173D6D78373}" srcId="{6307E234-F2E0-48CE-AAB3-8877812464DC}" destId="{A5F21444-882E-44CC-85DE-7B302BE15FA8}" srcOrd="1" destOrd="0" parTransId="{88E6286D-61C6-46CC-A1E0-194037410F53}" sibTransId="{6D9B940F-0879-4C19-9BC4-5AF5D920CDDB}"/>
    <dgm:cxn modelId="{DB72AEAC-D7B1-4A45-A680-DE33E51B015A}" srcId="{6307E234-F2E0-48CE-AAB3-8877812464DC}" destId="{4A2705FE-364C-4183-94AE-E443D2FF9122}" srcOrd="0" destOrd="0" parTransId="{5855DF03-0767-4549-9893-2DC8D40CDB90}" sibTransId="{2B825532-D607-4E1D-A372-1BDFD1411EB8}"/>
    <dgm:cxn modelId="{DE765ECB-2247-4027-BC2B-3AAC61CCB0C2}" type="presOf" srcId="{7CC7D12A-C9BE-4592-86C7-7A9C2FE6FFCB}" destId="{048700F1-9BC5-4D08-9E79-664712455CD0}" srcOrd="0" destOrd="0" presId="urn:microsoft.com/office/officeart/2005/8/layout/hList7"/>
    <dgm:cxn modelId="{AC50DA4C-AD39-48ED-B74F-40BBF39B0844}" type="presOf" srcId="{4A2705FE-364C-4183-94AE-E443D2FF9122}" destId="{2825BDDF-CDCB-4429-8EBB-14AF880720BA}" srcOrd="0" destOrd="0" presId="urn:microsoft.com/office/officeart/2005/8/layout/hList7"/>
    <dgm:cxn modelId="{5F0B3219-19FF-4505-B125-40E08F55D9E2}" type="presParOf" srcId="{8CEAC6EA-41C3-48E2-91A7-4A2B685D81D3}" destId="{27BC342A-D7CB-4BA6-BBD0-F9FFC4BE3043}" srcOrd="0" destOrd="0" presId="urn:microsoft.com/office/officeart/2005/8/layout/hList7"/>
    <dgm:cxn modelId="{B118261D-36DA-4788-99AF-DAC3AF76E10A}" type="presParOf" srcId="{8CEAC6EA-41C3-48E2-91A7-4A2B685D81D3}" destId="{73654927-37A1-4D1D-A8EF-380569EAA5D0}" srcOrd="1" destOrd="0" presId="urn:microsoft.com/office/officeart/2005/8/layout/hList7"/>
    <dgm:cxn modelId="{AEE5BFA3-3DFA-4F80-9BB6-F188E32E8103}" type="presParOf" srcId="{73654927-37A1-4D1D-A8EF-380569EAA5D0}" destId="{B9571E32-EAD1-40C8-8FFE-D8F51BE36AA7}" srcOrd="0" destOrd="0" presId="urn:microsoft.com/office/officeart/2005/8/layout/hList7"/>
    <dgm:cxn modelId="{98672CB8-6645-4FC8-958F-4CDA04109BC1}" type="presParOf" srcId="{B9571E32-EAD1-40C8-8FFE-D8F51BE36AA7}" destId="{2825BDDF-CDCB-4429-8EBB-14AF880720BA}" srcOrd="0" destOrd="0" presId="urn:microsoft.com/office/officeart/2005/8/layout/hList7"/>
    <dgm:cxn modelId="{60C04E2D-11E8-44E9-8E5B-526B5A8292B8}" type="presParOf" srcId="{B9571E32-EAD1-40C8-8FFE-D8F51BE36AA7}" destId="{858F5D03-9993-4666-AA99-F4E68351888A}" srcOrd="1" destOrd="0" presId="urn:microsoft.com/office/officeart/2005/8/layout/hList7"/>
    <dgm:cxn modelId="{D681FE85-4168-4842-9630-16F317015AB9}" type="presParOf" srcId="{B9571E32-EAD1-40C8-8FFE-D8F51BE36AA7}" destId="{FFB4203F-0198-4AC2-A0BD-5EDA05586D2E}" srcOrd="2" destOrd="0" presId="urn:microsoft.com/office/officeart/2005/8/layout/hList7"/>
    <dgm:cxn modelId="{56CF7224-5D3F-486D-9EF9-44B698BA6D64}" type="presParOf" srcId="{B9571E32-EAD1-40C8-8FFE-D8F51BE36AA7}" destId="{A0AF7104-7FB0-47D9-A1A8-70C7E5DC25AF}" srcOrd="3" destOrd="0" presId="urn:microsoft.com/office/officeart/2005/8/layout/hList7"/>
    <dgm:cxn modelId="{D5857BAE-70DC-44A5-9F53-779F984A0688}" type="presParOf" srcId="{73654927-37A1-4D1D-A8EF-380569EAA5D0}" destId="{FC163749-1AA6-4898-A4A3-530DC9527588}" srcOrd="1" destOrd="0" presId="urn:microsoft.com/office/officeart/2005/8/layout/hList7"/>
    <dgm:cxn modelId="{63E66253-2850-4C6F-8D01-9A63F48D3B88}" type="presParOf" srcId="{73654927-37A1-4D1D-A8EF-380569EAA5D0}" destId="{7616EDA0-4136-48D3-8AF6-C96DB332A905}" srcOrd="2" destOrd="0" presId="urn:microsoft.com/office/officeart/2005/8/layout/hList7"/>
    <dgm:cxn modelId="{7393D77E-F62A-407A-9A1B-C2ACA8028F99}" type="presParOf" srcId="{7616EDA0-4136-48D3-8AF6-C96DB332A905}" destId="{7EB2683E-A2B5-4325-90B9-DD2BCB8C711C}" srcOrd="0" destOrd="0" presId="urn:microsoft.com/office/officeart/2005/8/layout/hList7"/>
    <dgm:cxn modelId="{2412A648-64A5-4AA0-BEB2-99C890FB8A0F}" type="presParOf" srcId="{7616EDA0-4136-48D3-8AF6-C96DB332A905}" destId="{642CE9E2-D6A5-4B64-BC95-0626DF7CD841}" srcOrd="1" destOrd="0" presId="urn:microsoft.com/office/officeart/2005/8/layout/hList7"/>
    <dgm:cxn modelId="{6D1488E0-F82A-4FB1-BB39-50B4DA367D07}" type="presParOf" srcId="{7616EDA0-4136-48D3-8AF6-C96DB332A905}" destId="{22216CF3-0450-4A5C-B814-90E2E825E2F3}" srcOrd="2" destOrd="0" presId="urn:microsoft.com/office/officeart/2005/8/layout/hList7"/>
    <dgm:cxn modelId="{FF8304C2-654F-441B-A624-6F407FBE1083}" type="presParOf" srcId="{7616EDA0-4136-48D3-8AF6-C96DB332A905}" destId="{203DD367-AC3F-495D-8CC4-49BCF0FD92CA}" srcOrd="3" destOrd="0" presId="urn:microsoft.com/office/officeart/2005/8/layout/hList7"/>
    <dgm:cxn modelId="{33085DFE-B859-4D85-9232-CB39E0678DDD}" type="presParOf" srcId="{73654927-37A1-4D1D-A8EF-380569EAA5D0}" destId="{ECFA53C1-D71D-4E31-9595-C03DFC6BB1F9}" srcOrd="3" destOrd="0" presId="urn:microsoft.com/office/officeart/2005/8/layout/hList7"/>
    <dgm:cxn modelId="{DCF8B77D-E86F-443F-9B1A-AF700D2EA85A}" type="presParOf" srcId="{73654927-37A1-4D1D-A8EF-380569EAA5D0}" destId="{44AE59EA-394C-4372-BF28-C5CEC438C4EF}" srcOrd="4" destOrd="0" presId="urn:microsoft.com/office/officeart/2005/8/layout/hList7"/>
    <dgm:cxn modelId="{CE265864-EC62-45A7-9DCF-D1D9A60424EE}" type="presParOf" srcId="{44AE59EA-394C-4372-BF28-C5CEC438C4EF}" destId="{048700F1-9BC5-4D08-9E79-664712455CD0}" srcOrd="0" destOrd="0" presId="urn:microsoft.com/office/officeart/2005/8/layout/hList7"/>
    <dgm:cxn modelId="{178D39CD-9761-4D07-8E01-5BCD12CCB708}" type="presParOf" srcId="{44AE59EA-394C-4372-BF28-C5CEC438C4EF}" destId="{CE672F36-2DF7-435B-ADC1-C63B41EEBB5D}" srcOrd="1" destOrd="0" presId="urn:microsoft.com/office/officeart/2005/8/layout/hList7"/>
    <dgm:cxn modelId="{80DA2EAE-75B3-4891-891B-B9EF3D3F7989}" type="presParOf" srcId="{44AE59EA-394C-4372-BF28-C5CEC438C4EF}" destId="{22D16DBF-A31F-404C-B313-AF0E3ED59C09}" srcOrd="2" destOrd="0" presId="urn:microsoft.com/office/officeart/2005/8/layout/hList7"/>
    <dgm:cxn modelId="{853DE3A6-C818-4424-B071-886D39562FF3}" type="presParOf" srcId="{44AE59EA-394C-4372-BF28-C5CEC438C4EF}" destId="{0E75C3DB-0FB6-4B38-9E23-F1B7CF04ABF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C215D-D5BC-411A-8275-5FABEB70E0F6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B66D6D53-1719-4AA2-A098-7878B9F24597}">
      <dgm:prSet phldrT="[Text]"/>
      <dgm:spPr/>
      <dgm:t>
        <a:bodyPr/>
        <a:lstStyle/>
        <a:p>
          <a:pPr algn="ctr"/>
          <a:r>
            <a:rPr lang="de-DE" b="1" dirty="0" smtClean="0">
              <a:solidFill>
                <a:schemeClr val="bg2"/>
              </a:solidFill>
            </a:rPr>
            <a:t>Für alle Programme wird geboten:</a:t>
          </a:r>
        </a:p>
        <a:p>
          <a:pPr algn="ctr"/>
          <a:r>
            <a:rPr lang="de-DE" b="0" dirty="0" smtClean="0">
              <a:solidFill>
                <a:schemeClr val="bg2"/>
              </a:solidFill>
            </a:rPr>
            <a:t>Teilnahme, Materialien und Betreuung sind kostenlos</a:t>
          </a:r>
        </a:p>
        <a:p>
          <a:pPr algn="ctr"/>
          <a:r>
            <a:rPr lang="de-DE" b="0" dirty="0" smtClean="0">
              <a:solidFill>
                <a:schemeClr val="bg2"/>
              </a:solidFill>
            </a:rPr>
            <a:t>JUNIOR Hotline für Schüler und Lehrer</a:t>
          </a:r>
        </a:p>
        <a:p>
          <a:pPr algn="ctr"/>
          <a:r>
            <a:rPr lang="de-DE" b="0" dirty="0" smtClean="0">
              <a:solidFill>
                <a:schemeClr val="bg2"/>
              </a:solidFill>
            </a:rPr>
            <a:t>Nutzung des JUNIOR Online-Portals</a:t>
          </a:r>
        </a:p>
        <a:p>
          <a:pPr algn="ctr"/>
          <a:r>
            <a:rPr lang="de-DE" dirty="0" smtClean="0">
              <a:solidFill>
                <a:schemeClr val="bg2"/>
              </a:solidFill>
            </a:rPr>
            <a:t>JUNIOR Brettspiel und Hörbuch App</a:t>
          </a:r>
          <a:endParaRPr lang="de-DE" dirty="0">
            <a:solidFill>
              <a:schemeClr val="bg2"/>
            </a:solidFill>
          </a:endParaRPr>
        </a:p>
      </dgm:t>
    </dgm:pt>
    <dgm:pt modelId="{C6EC76A4-4EC4-4C9D-8056-8C5D7F22C200}" type="parTrans" cxnId="{19323545-60EF-4897-AA91-4E7466FA00EC}">
      <dgm:prSet/>
      <dgm:spPr/>
      <dgm:t>
        <a:bodyPr/>
        <a:lstStyle/>
        <a:p>
          <a:endParaRPr lang="de-DE"/>
        </a:p>
      </dgm:t>
    </dgm:pt>
    <dgm:pt modelId="{33332B7C-D94B-4DF8-94DB-855C19F07194}" type="sibTrans" cxnId="{19323545-60EF-4897-AA91-4E7466FA00EC}">
      <dgm:prSet/>
      <dgm:spPr/>
      <dgm:t>
        <a:bodyPr/>
        <a:lstStyle/>
        <a:p>
          <a:endParaRPr lang="de-DE"/>
        </a:p>
      </dgm:t>
    </dgm:pt>
    <dgm:pt modelId="{D129E784-D2C3-4B64-96D0-E29322550689}">
      <dgm:prSet phldrT="[Text]"/>
      <dgm:spPr>
        <a:solidFill>
          <a:schemeClr val="accent4"/>
        </a:solidFill>
      </dgm:spPr>
      <dgm:t>
        <a:bodyPr/>
        <a:lstStyle/>
        <a:p>
          <a:r>
            <a:rPr lang="de-DE" b="1" dirty="0" smtClean="0">
              <a:solidFill>
                <a:schemeClr val="bg2"/>
              </a:solidFill>
            </a:rPr>
            <a:t>JUNIOR </a:t>
          </a:r>
          <a:r>
            <a:rPr lang="de-DE" b="1" dirty="0" err="1" smtClean="0">
              <a:solidFill>
                <a:schemeClr val="bg2"/>
              </a:solidFill>
            </a:rPr>
            <a:t>basic</a:t>
          </a:r>
          <a:r>
            <a:rPr lang="de-DE" b="1" dirty="0" smtClean="0">
              <a:solidFill>
                <a:schemeClr val="bg2"/>
              </a:solidFill>
            </a:rPr>
            <a:t>:</a:t>
          </a:r>
        </a:p>
        <a:p>
          <a:r>
            <a:rPr lang="de-DE" dirty="0" smtClean="0">
              <a:solidFill>
                <a:schemeClr val="bg2"/>
              </a:solidFill>
            </a:rPr>
            <a:t>Starter-Kit</a:t>
          </a:r>
        </a:p>
        <a:p>
          <a:r>
            <a:rPr lang="de-DE" dirty="0" smtClean="0">
              <a:solidFill>
                <a:schemeClr val="bg2"/>
              </a:solidFill>
            </a:rPr>
            <a:t>Jährliches Feedback auf Buchführung</a:t>
          </a:r>
          <a:endParaRPr lang="de-DE" dirty="0">
            <a:solidFill>
              <a:schemeClr val="bg2"/>
            </a:solidFill>
          </a:endParaRPr>
        </a:p>
      </dgm:t>
    </dgm:pt>
    <dgm:pt modelId="{05E51A3A-9CD7-4100-8442-875AECCECD79}" type="parTrans" cxnId="{81D4ED91-3DDB-40BB-B740-D16F63FDAECE}">
      <dgm:prSet/>
      <dgm:spPr/>
      <dgm:t>
        <a:bodyPr/>
        <a:lstStyle/>
        <a:p>
          <a:endParaRPr lang="de-DE"/>
        </a:p>
      </dgm:t>
    </dgm:pt>
    <dgm:pt modelId="{5925DF14-753A-4DF2-A686-3C18855DA75B}" type="sibTrans" cxnId="{81D4ED91-3DDB-40BB-B740-D16F63FDAECE}">
      <dgm:prSet/>
      <dgm:spPr/>
      <dgm:t>
        <a:bodyPr/>
        <a:lstStyle/>
        <a:p>
          <a:endParaRPr lang="de-DE"/>
        </a:p>
      </dgm:t>
    </dgm:pt>
    <dgm:pt modelId="{32DF31DF-8DBE-4AA3-BA74-9641A1F45FB0}">
      <dgm:prSet phldrT="[Text]"/>
      <dgm:spPr>
        <a:solidFill>
          <a:schemeClr val="accent4"/>
        </a:solidFill>
      </dgm:spPr>
      <dgm:t>
        <a:bodyPr/>
        <a:lstStyle/>
        <a:p>
          <a:r>
            <a:rPr lang="de-DE" b="1" dirty="0" smtClean="0">
              <a:solidFill>
                <a:schemeClr val="bg2"/>
              </a:solidFill>
            </a:rPr>
            <a:t>JUNIOR expert:</a:t>
          </a:r>
        </a:p>
        <a:p>
          <a:r>
            <a:rPr lang="de-DE" dirty="0" smtClean="0">
              <a:solidFill>
                <a:schemeClr val="bg2"/>
              </a:solidFill>
            </a:rPr>
            <a:t>Unternehmertreff</a:t>
          </a:r>
        </a:p>
        <a:p>
          <a:r>
            <a:rPr lang="de-DE" dirty="0" smtClean="0">
              <a:solidFill>
                <a:schemeClr val="bg2"/>
              </a:solidFill>
            </a:rPr>
            <a:t>Verkaufsmessen</a:t>
          </a:r>
        </a:p>
        <a:p>
          <a:r>
            <a:rPr lang="de-DE" dirty="0" smtClean="0">
              <a:solidFill>
                <a:schemeClr val="bg2"/>
              </a:solidFill>
            </a:rPr>
            <a:t>Wettbewerbe</a:t>
          </a:r>
        </a:p>
        <a:p>
          <a:r>
            <a:rPr lang="de-DE" dirty="0" smtClean="0">
              <a:solidFill>
                <a:schemeClr val="bg2"/>
              </a:solidFill>
            </a:rPr>
            <a:t>Monatliches Feedback auf Buchführung</a:t>
          </a:r>
        </a:p>
        <a:p>
          <a:r>
            <a:rPr lang="de-DE" dirty="0" smtClean="0">
              <a:solidFill>
                <a:schemeClr val="bg2"/>
              </a:solidFill>
            </a:rPr>
            <a:t>Betriebshaftpflichtversicherung</a:t>
          </a:r>
          <a:endParaRPr lang="de-DE" dirty="0">
            <a:solidFill>
              <a:schemeClr val="bg2"/>
            </a:solidFill>
          </a:endParaRPr>
        </a:p>
      </dgm:t>
    </dgm:pt>
    <dgm:pt modelId="{5BB3E027-A3CA-4EB6-8807-6E3D7E4FE569}" type="parTrans" cxnId="{5295C259-F24F-4B1C-A050-034A8F066313}">
      <dgm:prSet/>
      <dgm:spPr/>
      <dgm:t>
        <a:bodyPr/>
        <a:lstStyle/>
        <a:p>
          <a:endParaRPr lang="de-DE"/>
        </a:p>
      </dgm:t>
    </dgm:pt>
    <dgm:pt modelId="{9FC397A0-B405-4AB1-BE5E-660A8425C20A}" type="sibTrans" cxnId="{5295C259-F24F-4B1C-A050-034A8F066313}">
      <dgm:prSet/>
      <dgm:spPr/>
      <dgm:t>
        <a:bodyPr/>
        <a:lstStyle/>
        <a:p>
          <a:endParaRPr lang="de-DE"/>
        </a:p>
      </dgm:t>
    </dgm:pt>
    <dgm:pt modelId="{0F741859-5D75-4707-9856-E007A37A15CD}">
      <dgm:prSet phldrT="[Text]"/>
      <dgm:spPr>
        <a:solidFill>
          <a:schemeClr val="accent4"/>
        </a:solidFill>
      </dgm:spPr>
      <dgm:t>
        <a:bodyPr/>
        <a:lstStyle/>
        <a:p>
          <a:r>
            <a:rPr lang="de-DE" b="1" dirty="0" smtClean="0">
              <a:solidFill>
                <a:schemeClr val="bg2"/>
              </a:solidFill>
            </a:rPr>
            <a:t>JUNIOR </a:t>
          </a:r>
          <a:r>
            <a:rPr lang="de-DE" b="1" dirty="0" err="1" smtClean="0">
              <a:solidFill>
                <a:schemeClr val="bg2"/>
              </a:solidFill>
            </a:rPr>
            <a:t>advanced</a:t>
          </a:r>
          <a:r>
            <a:rPr lang="de-DE" b="1" dirty="0" smtClean="0">
              <a:solidFill>
                <a:schemeClr val="bg2"/>
              </a:solidFill>
            </a:rPr>
            <a:t>:</a:t>
          </a:r>
        </a:p>
        <a:p>
          <a:r>
            <a:rPr lang="de-DE" b="0" dirty="0" smtClean="0">
              <a:solidFill>
                <a:schemeClr val="bg2"/>
              </a:solidFill>
            </a:rPr>
            <a:t>Starter-Kit</a:t>
          </a:r>
        </a:p>
        <a:p>
          <a:r>
            <a:rPr lang="de-DE" b="0" dirty="0" smtClean="0">
              <a:solidFill>
                <a:schemeClr val="bg2"/>
              </a:solidFill>
            </a:rPr>
            <a:t>Unternehmertreff</a:t>
          </a:r>
        </a:p>
        <a:p>
          <a:r>
            <a:rPr lang="de-DE" b="0" dirty="0" smtClean="0">
              <a:solidFill>
                <a:schemeClr val="bg2"/>
              </a:solidFill>
            </a:rPr>
            <a:t>Verkaufsmessen</a:t>
          </a:r>
        </a:p>
        <a:p>
          <a:r>
            <a:rPr lang="de-DE" b="0" dirty="0" smtClean="0">
              <a:solidFill>
                <a:schemeClr val="bg2"/>
              </a:solidFill>
            </a:rPr>
            <a:t>Monatliches Feedback auf Buchführung</a:t>
          </a:r>
        </a:p>
        <a:p>
          <a:r>
            <a:rPr lang="de-DE" b="0" dirty="0" smtClean="0">
              <a:solidFill>
                <a:schemeClr val="bg2"/>
              </a:solidFill>
            </a:rPr>
            <a:t>Betriebshaftpflichtversicherung</a:t>
          </a:r>
        </a:p>
      </dgm:t>
    </dgm:pt>
    <dgm:pt modelId="{D35948F1-4E96-4CFF-AD8A-E938F69166A8}" type="parTrans" cxnId="{353D265E-D529-4480-9872-C69EAEFA06E1}">
      <dgm:prSet/>
      <dgm:spPr/>
      <dgm:t>
        <a:bodyPr/>
        <a:lstStyle/>
        <a:p>
          <a:endParaRPr lang="de-DE"/>
        </a:p>
      </dgm:t>
    </dgm:pt>
    <dgm:pt modelId="{4B7879AD-9711-4F85-B3FE-30D54768ED6D}" type="sibTrans" cxnId="{353D265E-D529-4480-9872-C69EAEFA06E1}">
      <dgm:prSet/>
      <dgm:spPr/>
      <dgm:t>
        <a:bodyPr/>
        <a:lstStyle/>
        <a:p>
          <a:endParaRPr lang="de-DE"/>
        </a:p>
      </dgm:t>
    </dgm:pt>
    <dgm:pt modelId="{2172FEA8-211D-4704-8780-EDF279A856DF}" type="pres">
      <dgm:prSet presAssocID="{BE6C215D-D5BC-411A-8275-5FABEB70E0F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870D1065-0720-4F3E-A0F4-E4BCA841A712}" type="pres">
      <dgm:prSet presAssocID="{B66D6D53-1719-4AA2-A098-7878B9F24597}" presName="vertOne" presStyleCnt="0"/>
      <dgm:spPr/>
    </dgm:pt>
    <dgm:pt modelId="{B4AB50F3-5E3D-45E6-84AD-71DBC723922E}" type="pres">
      <dgm:prSet presAssocID="{B66D6D53-1719-4AA2-A098-7878B9F2459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71E6EA9-EBAF-48B0-8841-CF889CEC8EE8}" type="pres">
      <dgm:prSet presAssocID="{B66D6D53-1719-4AA2-A098-7878B9F24597}" presName="parTransOne" presStyleCnt="0"/>
      <dgm:spPr/>
    </dgm:pt>
    <dgm:pt modelId="{32A7D885-67AA-4414-B129-ED558C9B30DB}" type="pres">
      <dgm:prSet presAssocID="{B66D6D53-1719-4AA2-A098-7878B9F24597}" presName="horzOne" presStyleCnt="0"/>
      <dgm:spPr/>
    </dgm:pt>
    <dgm:pt modelId="{A9985576-4FE2-41ED-94C3-C1D8CED037E6}" type="pres">
      <dgm:prSet presAssocID="{D129E784-D2C3-4B64-96D0-E29322550689}" presName="vertTwo" presStyleCnt="0"/>
      <dgm:spPr/>
    </dgm:pt>
    <dgm:pt modelId="{0429CA88-7261-4611-A18C-A860F609EB8B}" type="pres">
      <dgm:prSet presAssocID="{D129E784-D2C3-4B64-96D0-E29322550689}" presName="txTwo" presStyleLbl="node2" presStyleIdx="0" presStyleCnt="3" custScaleX="4404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79F9660-66A6-405C-ABBB-C6D3871496A2}" type="pres">
      <dgm:prSet presAssocID="{D129E784-D2C3-4B64-96D0-E29322550689}" presName="horzTwo" presStyleCnt="0"/>
      <dgm:spPr/>
    </dgm:pt>
    <dgm:pt modelId="{AE150551-51CF-489B-BDB1-3366A802484B}" type="pres">
      <dgm:prSet presAssocID="{5925DF14-753A-4DF2-A686-3C18855DA75B}" presName="sibSpaceTwo" presStyleCnt="0"/>
      <dgm:spPr/>
    </dgm:pt>
    <dgm:pt modelId="{9D664351-1562-42B4-9F18-775D4B2B1C9C}" type="pres">
      <dgm:prSet presAssocID="{0F741859-5D75-4707-9856-E007A37A15CD}" presName="vertTwo" presStyleCnt="0"/>
      <dgm:spPr/>
    </dgm:pt>
    <dgm:pt modelId="{36E26C40-5EF2-45C4-9AD2-9C5046E7D4C2}" type="pres">
      <dgm:prSet presAssocID="{0F741859-5D75-4707-9856-E007A37A15CD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2560ADD-A834-48F9-84CE-B69A4FD54083}" type="pres">
      <dgm:prSet presAssocID="{0F741859-5D75-4707-9856-E007A37A15CD}" presName="horzTwo" presStyleCnt="0"/>
      <dgm:spPr/>
    </dgm:pt>
    <dgm:pt modelId="{4198A206-DC51-4680-B0B5-4BD821157493}" type="pres">
      <dgm:prSet presAssocID="{4B7879AD-9711-4F85-B3FE-30D54768ED6D}" presName="sibSpaceTwo" presStyleCnt="0"/>
      <dgm:spPr/>
    </dgm:pt>
    <dgm:pt modelId="{43A71590-5274-480C-BCB6-50444D288BE2}" type="pres">
      <dgm:prSet presAssocID="{32DF31DF-8DBE-4AA3-BA74-9641A1F45FB0}" presName="vertTwo" presStyleCnt="0"/>
      <dgm:spPr/>
    </dgm:pt>
    <dgm:pt modelId="{78805250-F57B-4805-988E-378445991763}" type="pres">
      <dgm:prSet presAssocID="{32DF31DF-8DBE-4AA3-BA74-9641A1F45FB0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DEBE96-0F60-4B4B-9F9A-808ACFA89672}" type="pres">
      <dgm:prSet presAssocID="{32DF31DF-8DBE-4AA3-BA74-9641A1F45FB0}" presName="horzTwo" presStyleCnt="0"/>
      <dgm:spPr/>
    </dgm:pt>
  </dgm:ptLst>
  <dgm:cxnLst>
    <dgm:cxn modelId="{AD70C451-DBAD-4FCD-A91A-4B3A833AB197}" type="presOf" srcId="{B66D6D53-1719-4AA2-A098-7878B9F24597}" destId="{B4AB50F3-5E3D-45E6-84AD-71DBC723922E}" srcOrd="0" destOrd="0" presId="urn:microsoft.com/office/officeart/2005/8/layout/hierarchy4"/>
    <dgm:cxn modelId="{8E520960-D7B0-4DAD-94F0-67F27E40712B}" type="presOf" srcId="{32DF31DF-8DBE-4AA3-BA74-9641A1F45FB0}" destId="{78805250-F57B-4805-988E-378445991763}" srcOrd="0" destOrd="0" presId="urn:microsoft.com/office/officeart/2005/8/layout/hierarchy4"/>
    <dgm:cxn modelId="{81D4ED91-3DDB-40BB-B740-D16F63FDAECE}" srcId="{B66D6D53-1719-4AA2-A098-7878B9F24597}" destId="{D129E784-D2C3-4B64-96D0-E29322550689}" srcOrd="0" destOrd="0" parTransId="{05E51A3A-9CD7-4100-8442-875AECCECD79}" sibTransId="{5925DF14-753A-4DF2-A686-3C18855DA75B}"/>
    <dgm:cxn modelId="{A4B5C804-104F-4677-B144-5DE40065709F}" type="presOf" srcId="{D129E784-D2C3-4B64-96D0-E29322550689}" destId="{0429CA88-7261-4611-A18C-A860F609EB8B}" srcOrd="0" destOrd="0" presId="urn:microsoft.com/office/officeart/2005/8/layout/hierarchy4"/>
    <dgm:cxn modelId="{19323545-60EF-4897-AA91-4E7466FA00EC}" srcId="{BE6C215D-D5BC-411A-8275-5FABEB70E0F6}" destId="{B66D6D53-1719-4AA2-A098-7878B9F24597}" srcOrd="0" destOrd="0" parTransId="{C6EC76A4-4EC4-4C9D-8056-8C5D7F22C200}" sibTransId="{33332B7C-D94B-4DF8-94DB-855C19F07194}"/>
    <dgm:cxn modelId="{353D265E-D529-4480-9872-C69EAEFA06E1}" srcId="{B66D6D53-1719-4AA2-A098-7878B9F24597}" destId="{0F741859-5D75-4707-9856-E007A37A15CD}" srcOrd="1" destOrd="0" parTransId="{D35948F1-4E96-4CFF-AD8A-E938F69166A8}" sibTransId="{4B7879AD-9711-4F85-B3FE-30D54768ED6D}"/>
    <dgm:cxn modelId="{5661DC98-B818-4FAE-B2BC-45187E041E62}" type="presOf" srcId="{0F741859-5D75-4707-9856-E007A37A15CD}" destId="{36E26C40-5EF2-45C4-9AD2-9C5046E7D4C2}" srcOrd="0" destOrd="0" presId="urn:microsoft.com/office/officeart/2005/8/layout/hierarchy4"/>
    <dgm:cxn modelId="{B6C4DE98-0C33-4DCD-B3E2-D9B0652340ED}" type="presOf" srcId="{BE6C215D-D5BC-411A-8275-5FABEB70E0F6}" destId="{2172FEA8-211D-4704-8780-EDF279A856DF}" srcOrd="0" destOrd="0" presId="urn:microsoft.com/office/officeart/2005/8/layout/hierarchy4"/>
    <dgm:cxn modelId="{5295C259-F24F-4B1C-A050-034A8F066313}" srcId="{B66D6D53-1719-4AA2-A098-7878B9F24597}" destId="{32DF31DF-8DBE-4AA3-BA74-9641A1F45FB0}" srcOrd="2" destOrd="0" parTransId="{5BB3E027-A3CA-4EB6-8807-6E3D7E4FE569}" sibTransId="{9FC397A0-B405-4AB1-BE5E-660A8425C20A}"/>
    <dgm:cxn modelId="{5E80A1D8-62AE-4FC0-B22C-E44EF9F8FDDF}" type="presParOf" srcId="{2172FEA8-211D-4704-8780-EDF279A856DF}" destId="{870D1065-0720-4F3E-A0F4-E4BCA841A712}" srcOrd="0" destOrd="0" presId="urn:microsoft.com/office/officeart/2005/8/layout/hierarchy4"/>
    <dgm:cxn modelId="{ECE1287C-F087-4994-A894-47D1C75DAA3D}" type="presParOf" srcId="{870D1065-0720-4F3E-A0F4-E4BCA841A712}" destId="{B4AB50F3-5E3D-45E6-84AD-71DBC723922E}" srcOrd="0" destOrd="0" presId="urn:microsoft.com/office/officeart/2005/8/layout/hierarchy4"/>
    <dgm:cxn modelId="{5DB475C8-4F34-4454-AF70-692A46C26ABB}" type="presParOf" srcId="{870D1065-0720-4F3E-A0F4-E4BCA841A712}" destId="{371E6EA9-EBAF-48B0-8841-CF889CEC8EE8}" srcOrd="1" destOrd="0" presId="urn:microsoft.com/office/officeart/2005/8/layout/hierarchy4"/>
    <dgm:cxn modelId="{8513FB94-A5F7-45A2-85F6-F1F12666F980}" type="presParOf" srcId="{870D1065-0720-4F3E-A0F4-E4BCA841A712}" destId="{32A7D885-67AA-4414-B129-ED558C9B30DB}" srcOrd="2" destOrd="0" presId="urn:microsoft.com/office/officeart/2005/8/layout/hierarchy4"/>
    <dgm:cxn modelId="{E8385ABA-2044-477C-8049-FA9BE850A140}" type="presParOf" srcId="{32A7D885-67AA-4414-B129-ED558C9B30DB}" destId="{A9985576-4FE2-41ED-94C3-C1D8CED037E6}" srcOrd="0" destOrd="0" presId="urn:microsoft.com/office/officeart/2005/8/layout/hierarchy4"/>
    <dgm:cxn modelId="{BD9E2BF6-1557-4E00-9A33-4F074ABD3B80}" type="presParOf" srcId="{A9985576-4FE2-41ED-94C3-C1D8CED037E6}" destId="{0429CA88-7261-4611-A18C-A860F609EB8B}" srcOrd="0" destOrd="0" presId="urn:microsoft.com/office/officeart/2005/8/layout/hierarchy4"/>
    <dgm:cxn modelId="{E5F71D3F-E309-42F9-B325-FACCBCE2476A}" type="presParOf" srcId="{A9985576-4FE2-41ED-94C3-C1D8CED037E6}" destId="{B79F9660-66A6-405C-ABBB-C6D3871496A2}" srcOrd="1" destOrd="0" presId="urn:microsoft.com/office/officeart/2005/8/layout/hierarchy4"/>
    <dgm:cxn modelId="{6D5A302D-FC47-4AD4-BD56-94A9662292D6}" type="presParOf" srcId="{32A7D885-67AA-4414-B129-ED558C9B30DB}" destId="{AE150551-51CF-489B-BDB1-3366A802484B}" srcOrd="1" destOrd="0" presId="urn:microsoft.com/office/officeart/2005/8/layout/hierarchy4"/>
    <dgm:cxn modelId="{ED98274A-5A56-4407-9762-6E941CD813C9}" type="presParOf" srcId="{32A7D885-67AA-4414-B129-ED558C9B30DB}" destId="{9D664351-1562-42B4-9F18-775D4B2B1C9C}" srcOrd="2" destOrd="0" presId="urn:microsoft.com/office/officeart/2005/8/layout/hierarchy4"/>
    <dgm:cxn modelId="{2A21F888-E343-4841-AC00-3590BA841255}" type="presParOf" srcId="{9D664351-1562-42B4-9F18-775D4B2B1C9C}" destId="{36E26C40-5EF2-45C4-9AD2-9C5046E7D4C2}" srcOrd="0" destOrd="0" presId="urn:microsoft.com/office/officeart/2005/8/layout/hierarchy4"/>
    <dgm:cxn modelId="{C66FE755-F17B-474C-80E3-F2D5587C7C0A}" type="presParOf" srcId="{9D664351-1562-42B4-9F18-775D4B2B1C9C}" destId="{02560ADD-A834-48F9-84CE-B69A4FD54083}" srcOrd="1" destOrd="0" presId="urn:microsoft.com/office/officeart/2005/8/layout/hierarchy4"/>
    <dgm:cxn modelId="{0A7809F7-8264-46F4-AC62-8A9344DA1350}" type="presParOf" srcId="{32A7D885-67AA-4414-B129-ED558C9B30DB}" destId="{4198A206-DC51-4680-B0B5-4BD821157493}" srcOrd="3" destOrd="0" presId="urn:microsoft.com/office/officeart/2005/8/layout/hierarchy4"/>
    <dgm:cxn modelId="{0A98DC3B-6391-4F36-BC2E-6CD0885A63B7}" type="presParOf" srcId="{32A7D885-67AA-4414-B129-ED558C9B30DB}" destId="{43A71590-5274-480C-BCB6-50444D288BE2}" srcOrd="4" destOrd="0" presId="urn:microsoft.com/office/officeart/2005/8/layout/hierarchy4"/>
    <dgm:cxn modelId="{AA71B2DF-29F1-4558-8BA5-30B3857D43A3}" type="presParOf" srcId="{43A71590-5274-480C-BCB6-50444D288BE2}" destId="{78805250-F57B-4805-988E-378445991763}" srcOrd="0" destOrd="0" presId="urn:microsoft.com/office/officeart/2005/8/layout/hierarchy4"/>
    <dgm:cxn modelId="{BAAC3A12-AA45-4F4F-A11A-04F1817A2264}" type="presParOf" srcId="{43A71590-5274-480C-BCB6-50444D288BE2}" destId="{03DEBE96-0F60-4B4B-9F9A-808ACFA8967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E7F2D-EEF3-487F-83D1-DB49935BC00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1C97941-7871-41D8-9982-DF2B26ABC2F9}">
      <dgm:prSet phldrT="[Text]"/>
      <dgm:spPr/>
      <dgm:t>
        <a:bodyPr/>
        <a:lstStyle/>
        <a:p>
          <a:r>
            <a:rPr lang="de-DE" dirty="0" smtClean="0"/>
            <a:t>Vorstellung des Projektes gegenüber Schülern, Kollegen und Schulleitung</a:t>
          </a:r>
          <a:endParaRPr lang="de-DE" dirty="0"/>
        </a:p>
      </dgm:t>
    </dgm:pt>
    <dgm:pt modelId="{645CBF11-F50F-439E-A319-1C3AAC8E74A2}" type="parTrans" cxnId="{62D789AB-CA1C-4958-BA07-209D0E27FDBC}">
      <dgm:prSet/>
      <dgm:spPr/>
      <dgm:t>
        <a:bodyPr/>
        <a:lstStyle/>
        <a:p>
          <a:endParaRPr lang="de-DE"/>
        </a:p>
      </dgm:t>
    </dgm:pt>
    <dgm:pt modelId="{51BA2F67-F745-4027-BE95-D6472D48CC91}" type="sibTrans" cxnId="{62D789AB-CA1C-4958-BA07-209D0E27FDBC}">
      <dgm:prSet/>
      <dgm:spPr/>
      <dgm:t>
        <a:bodyPr/>
        <a:lstStyle/>
        <a:p>
          <a:endParaRPr lang="de-DE"/>
        </a:p>
      </dgm:t>
    </dgm:pt>
    <dgm:pt modelId="{BC10C78A-0DCD-44DC-9795-9C5502E3E600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 smtClean="0"/>
            <a:t>Anmeldung ab sofort möglich</a:t>
          </a:r>
          <a:endParaRPr lang="de-DE" dirty="0"/>
        </a:p>
      </dgm:t>
    </dgm:pt>
    <dgm:pt modelId="{220C04B1-D32B-46EA-AFFA-78BB9F2F3B0B}" type="parTrans" cxnId="{120D7A38-76D2-4260-AC8E-0B357D476432}">
      <dgm:prSet/>
      <dgm:spPr/>
      <dgm:t>
        <a:bodyPr/>
        <a:lstStyle/>
        <a:p>
          <a:endParaRPr lang="de-DE"/>
        </a:p>
      </dgm:t>
    </dgm:pt>
    <dgm:pt modelId="{C578590B-47E4-4AE4-8F91-D01AEC878025}" type="sibTrans" cxnId="{120D7A38-76D2-4260-AC8E-0B357D476432}">
      <dgm:prSet/>
      <dgm:spPr/>
      <dgm:t>
        <a:bodyPr/>
        <a:lstStyle/>
        <a:p>
          <a:endParaRPr lang="de-DE"/>
        </a:p>
      </dgm:t>
    </dgm:pt>
    <dgm:pt modelId="{FAAD4375-2D02-4795-9807-4F20219C7264}">
      <dgm:prSet phldrT="[Text]"/>
      <dgm:spPr/>
      <dgm:t>
        <a:bodyPr/>
        <a:lstStyle/>
        <a:p>
          <a:r>
            <a:rPr lang="de-DE" dirty="0" smtClean="0"/>
            <a:t>Zugangsdaten zum JUNIOR Online-Portal</a:t>
          </a:r>
          <a:endParaRPr lang="de-DE" dirty="0"/>
        </a:p>
      </dgm:t>
    </dgm:pt>
    <dgm:pt modelId="{102BBE36-C972-41D8-BEFB-0898930D50BA}" type="parTrans" cxnId="{31C22523-B9A6-4BF1-B56F-74D55FCEDD35}">
      <dgm:prSet/>
      <dgm:spPr/>
      <dgm:t>
        <a:bodyPr/>
        <a:lstStyle/>
        <a:p>
          <a:endParaRPr lang="de-DE"/>
        </a:p>
      </dgm:t>
    </dgm:pt>
    <dgm:pt modelId="{B8937E91-0452-48A6-8C9D-D1DF8D3856C2}" type="sibTrans" cxnId="{31C22523-B9A6-4BF1-B56F-74D55FCEDD35}">
      <dgm:prSet/>
      <dgm:spPr/>
      <dgm:t>
        <a:bodyPr/>
        <a:lstStyle/>
        <a:p>
          <a:endParaRPr lang="de-DE"/>
        </a:p>
      </dgm:t>
    </dgm:pt>
    <dgm:pt modelId="{C118A2AA-FFA7-40C8-85A9-BEB9D4A914FC}">
      <dgm:prSet phldrT="[Text]"/>
      <dgm:spPr>
        <a:solidFill>
          <a:srgbClr val="00B0F0"/>
        </a:solidFill>
      </dgm:spPr>
      <dgm:t>
        <a:bodyPr/>
        <a:lstStyle/>
        <a:p>
          <a:r>
            <a:rPr lang="de-DE" dirty="0" smtClean="0"/>
            <a:t>Schülergruppe zusammenstellen</a:t>
          </a:r>
          <a:endParaRPr lang="de-DE" dirty="0"/>
        </a:p>
      </dgm:t>
    </dgm:pt>
    <dgm:pt modelId="{BBE8B2B4-4F9D-479C-A9BC-670E410BD7CB}" type="parTrans" cxnId="{ED846AEB-2599-497E-87B9-42560BC641E2}">
      <dgm:prSet/>
      <dgm:spPr/>
      <dgm:t>
        <a:bodyPr/>
        <a:lstStyle/>
        <a:p>
          <a:endParaRPr lang="de-DE"/>
        </a:p>
      </dgm:t>
    </dgm:pt>
    <dgm:pt modelId="{E7E9023A-D781-40A5-9F9B-CE86C629D257}" type="sibTrans" cxnId="{ED846AEB-2599-497E-87B9-42560BC641E2}">
      <dgm:prSet/>
      <dgm:spPr/>
      <dgm:t>
        <a:bodyPr/>
        <a:lstStyle/>
        <a:p>
          <a:endParaRPr lang="de-DE"/>
        </a:p>
      </dgm:t>
    </dgm:pt>
    <dgm:pt modelId="{222E7A90-DC0A-408C-87F2-137EE4E194CD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2"/>
          </a:solidFill>
        </a:ln>
      </dgm:spPr>
      <dgm:t>
        <a:bodyPr/>
        <a:lstStyle/>
        <a:p>
          <a:r>
            <a:rPr lang="de-DE" dirty="0" smtClean="0"/>
            <a:t>Geschäftsidee, Firmenname und Einverständniserklärung der Eltern an JUNIOR</a:t>
          </a:r>
          <a:endParaRPr lang="de-DE" dirty="0"/>
        </a:p>
      </dgm:t>
    </dgm:pt>
    <dgm:pt modelId="{0BB1095C-BF9E-48F5-A740-E49082E2E0E4}" type="parTrans" cxnId="{2EB8519C-FF89-4775-91D4-429832A5CC46}">
      <dgm:prSet/>
      <dgm:spPr/>
      <dgm:t>
        <a:bodyPr/>
        <a:lstStyle/>
        <a:p>
          <a:endParaRPr lang="de-DE"/>
        </a:p>
      </dgm:t>
    </dgm:pt>
    <dgm:pt modelId="{65DAEBF5-2294-476E-8210-10D46C95B449}" type="sibTrans" cxnId="{2EB8519C-FF89-4775-91D4-429832A5CC46}">
      <dgm:prSet/>
      <dgm:spPr/>
      <dgm:t>
        <a:bodyPr/>
        <a:lstStyle/>
        <a:p>
          <a:endParaRPr lang="de-DE"/>
        </a:p>
      </dgm:t>
    </dgm:pt>
    <dgm:pt modelId="{FA6CE30E-94F9-4396-B5E1-24B50C30CD23}" type="pres">
      <dgm:prSet presAssocID="{B9AE7F2D-EEF3-487F-83D1-DB49935BC00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353036-FB85-467E-9265-C6DD1BE7B596}" type="pres">
      <dgm:prSet presAssocID="{B9AE7F2D-EEF3-487F-83D1-DB49935BC00F}" presName="dummyMaxCanvas" presStyleCnt="0">
        <dgm:presLayoutVars/>
      </dgm:prSet>
      <dgm:spPr/>
    </dgm:pt>
    <dgm:pt modelId="{51916B94-6861-4F26-9444-005EC461F29C}" type="pres">
      <dgm:prSet presAssocID="{B9AE7F2D-EEF3-487F-83D1-DB49935BC00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4DAF82-2B7A-4197-95E9-A8ADB6AEF86E}" type="pres">
      <dgm:prSet presAssocID="{B9AE7F2D-EEF3-487F-83D1-DB49935BC00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C09AFDF-C093-488E-A7B3-ABCF4B6875D2}" type="pres">
      <dgm:prSet presAssocID="{B9AE7F2D-EEF3-487F-83D1-DB49935BC00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FBB4420-7DF0-4C7A-8AD2-714730860008}" type="pres">
      <dgm:prSet presAssocID="{B9AE7F2D-EEF3-487F-83D1-DB49935BC00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85D18B4-6813-4068-B74E-E4FE4D67ACC8}" type="pres">
      <dgm:prSet presAssocID="{B9AE7F2D-EEF3-487F-83D1-DB49935BC00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05B1FD-FEF0-4B77-B0C9-3A25F1B3D457}" type="pres">
      <dgm:prSet presAssocID="{B9AE7F2D-EEF3-487F-83D1-DB49935BC00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95DE46-CDCD-4371-87E8-A3187ED2D596}" type="pres">
      <dgm:prSet presAssocID="{B9AE7F2D-EEF3-487F-83D1-DB49935BC00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06B89E-8EF2-4A9F-B324-319FC07CDA6C}" type="pres">
      <dgm:prSet presAssocID="{B9AE7F2D-EEF3-487F-83D1-DB49935BC00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5699855-07A7-4952-865E-766F9BF77039}" type="pres">
      <dgm:prSet presAssocID="{B9AE7F2D-EEF3-487F-83D1-DB49935BC00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8B9F1AC-D061-460E-9F7E-00AEAAFD7B39}" type="pres">
      <dgm:prSet presAssocID="{B9AE7F2D-EEF3-487F-83D1-DB49935BC00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74CBCA2-FEC4-41A4-970A-5E97433F72B0}" type="pres">
      <dgm:prSet presAssocID="{B9AE7F2D-EEF3-487F-83D1-DB49935BC00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78B76F-480B-4579-9FDB-3A08D2F0D81B}" type="pres">
      <dgm:prSet presAssocID="{B9AE7F2D-EEF3-487F-83D1-DB49935BC00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174DC84-87D3-4CAC-A8FD-E206DE341033}" type="pres">
      <dgm:prSet presAssocID="{B9AE7F2D-EEF3-487F-83D1-DB49935BC00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487674-8104-4624-BAC9-1486625B4D31}" type="pres">
      <dgm:prSet presAssocID="{B9AE7F2D-EEF3-487F-83D1-DB49935BC00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30C514-95ED-4500-87A6-DD56A19F8C5A}" type="presOf" srcId="{222E7A90-DC0A-408C-87F2-137EE4E194CD}" destId="{E85D18B4-6813-4068-B74E-E4FE4D67ACC8}" srcOrd="0" destOrd="0" presId="urn:microsoft.com/office/officeart/2005/8/layout/vProcess5"/>
    <dgm:cxn modelId="{31C22523-B9A6-4BF1-B56F-74D55FCEDD35}" srcId="{B9AE7F2D-EEF3-487F-83D1-DB49935BC00F}" destId="{FAAD4375-2D02-4795-9807-4F20219C7264}" srcOrd="2" destOrd="0" parTransId="{102BBE36-C972-41D8-BEFB-0898930D50BA}" sibTransId="{B8937E91-0452-48A6-8C9D-D1DF8D3856C2}"/>
    <dgm:cxn modelId="{0EB47AF0-2768-4624-9662-8E17AA658287}" type="presOf" srcId="{21C97941-7871-41D8-9982-DF2B26ABC2F9}" destId="{51916B94-6861-4F26-9444-005EC461F29C}" srcOrd="0" destOrd="0" presId="urn:microsoft.com/office/officeart/2005/8/layout/vProcess5"/>
    <dgm:cxn modelId="{5F00516B-B7B4-4986-8473-C0228557113D}" type="presOf" srcId="{FAAD4375-2D02-4795-9807-4F20219C7264}" destId="{CC09AFDF-C093-488E-A7B3-ABCF4B6875D2}" srcOrd="0" destOrd="0" presId="urn:microsoft.com/office/officeart/2005/8/layout/vProcess5"/>
    <dgm:cxn modelId="{ED6D01DA-3897-455A-B300-F20A69FB744A}" type="presOf" srcId="{C578590B-47E4-4AE4-8F91-D01AEC878025}" destId="{5395DE46-CDCD-4371-87E8-A3187ED2D596}" srcOrd="0" destOrd="0" presId="urn:microsoft.com/office/officeart/2005/8/layout/vProcess5"/>
    <dgm:cxn modelId="{DB09504A-63DF-4ECE-AD0B-363B81C00B71}" type="presOf" srcId="{222E7A90-DC0A-408C-87F2-137EE4E194CD}" destId="{3B487674-8104-4624-BAC9-1486625B4D31}" srcOrd="1" destOrd="0" presId="urn:microsoft.com/office/officeart/2005/8/layout/vProcess5"/>
    <dgm:cxn modelId="{EF54CD8F-F1E8-4525-891F-99EB4DEE3879}" type="presOf" srcId="{B9AE7F2D-EEF3-487F-83D1-DB49935BC00F}" destId="{FA6CE30E-94F9-4396-B5E1-24B50C30CD23}" srcOrd="0" destOrd="0" presId="urn:microsoft.com/office/officeart/2005/8/layout/vProcess5"/>
    <dgm:cxn modelId="{BE473918-DC61-412C-8998-C5580C46EBC3}" type="presOf" srcId="{51BA2F67-F745-4027-BE95-D6472D48CC91}" destId="{B405B1FD-FEF0-4B77-B0C9-3A25F1B3D457}" srcOrd="0" destOrd="0" presId="urn:microsoft.com/office/officeart/2005/8/layout/vProcess5"/>
    <dgm:cxn modelId="{78FD79F1-D07E-4372-A5C7-F523993885ED}" type="presOf" srcId="{B8937E91-0452-48A6-8C9D-D1DF8D3856C2}" destId="{EA06B89E-8EF2-4A9F-B324-319FC07CDA6C}" srcOrd="0" destOrd="0" presId="urn:microsoft.com/office/officeart/2005/8/layout/vProcess5"/>
    <dgm:cxn modelId="{43BAA2A9-CCBF-4F8C-93F4-342E3AD1EB9C}" type="presOf" srcId="{E7E9023A-D781-40A5-9F9B-CE86C629D257}" destId="{D5699855-07A7-4952-865E-766F9BF77039}" srcOrd="0" destOrd="0" presId="urn:microsoft.com/office/officeart/2005/8/layout/vProcess5"/>
    <dgm:cxn modelId="{DC526666-B213-44E9-9F76-8F0891C09167}" type="presOf" srcId="{C118A2AA-FFA7-40C8-85A9-BEB9D4A914FC}" destId="{9FBB4420-7DF0-4C7A-8AD2-714730860008}" srcOrd="0" destOrd="0" presId="urn:microsoft.com/office/officeart/2005/8/layout/vProcess5"/>
    <dgm:cxn modelId="{62D789AB-CA1C-4958-BA07-209D0E27FDBC}" srcId="{B9AE7F2D-EEF3-487F-83D1-DB49935BC00F}" destId="{21C97941-7871-41D8-9982-DF2B26ABC2F9}" srcOrd="0" destOrd="0" parTransId="{645CBF11-F50F-439E-A319-1C3AAC8E74A2}" sibTransId="{51BA2F67-F745-4027-BE95-D6472D48CC91}"/>
    <dgm:cxn modelId="{2FF74C74-7EBD-48F5-86CB-48EDE49460D3}" type="presOf" srcId="{C118A2AA-FFA7-40C8-85A9-BEB9D4A914FC}" destId="{9174DC84-87D3-4CAC-A8FD-E206DE341033}" srcOrd="1" destOrd="0" presId="urn:microsoft.com/office/officeart/2005/8/layout/vProcess5"/>
    <dgm:cxn modelId="{2EB8519C-FF89-4775-91D4-429832A5CC46}" srcId="{B9AE7F2D-EEF3-487F-83D1-DB49935BC00F}" destId="{222E7A90-DC0A-408C-87F2-137EE4E194CD}" srcOrd="4" destOrd="0" parTransId="{0BB1095C-BF9E-48F5-A740-E49082E2E0E4}" sibTransId="{65DAEBF5-2294-476E-8210-10D46C95B449}"/>
    <dgm:cxn modelId="{120D7A38-76D2-4260-AC8E-0B357D476432}" srcId="{B9AE7F2D-EEF3-487F-83D1-DB49935BC00F}" destId="{BC10C78A-0DCD-44DC-9795-9C5502E3E600}" srcOrd="1" destOrd="0" parTransId="{220C04B1-D32B-46EA-AFFA-78BB9F2F3B0B}" sibTransId="{C578590B-47E4-4AE4-8F91-D01AEC878025}"/>
    <dgm:cxn modelId="{D78ADF60-06BE-4204-B5BF-7CA95EA141DF}" type="presOf" srcId="{21C97941-7871-41D8-9982-DF2B26ABC2F9}" destId="{C8B9F1AC-D061-460E-9F7E-00AEAAFD7B39}" srcOrd="1" destOrd="0" presId="urn:microsoft.com/office/officeart/2005/8/layout/vProcess5"/>
    <dgm:cxn modelId="{ED846AEB-2599-497E-87B9-42560BC641E2}" srcId="{B9AE7F2D-EEF3-487F-83D1-DB49935BC00F}" destId="{C118A2AA-FFA7-40C8-85A9-BEB9D4A914FC}" srcOrd="3" destOrd="0" parTransId="{BBE8B2B4-4F9D-479C-A9BC-670E410BD7CB}" sibTransId="{E7E9023A-D781-40A5-9F9B-CE86C629D257}"/>
    <dgm:cxn modelId="{7E85A66E-CF67-43C9-A869-A407D7EB1AC4}" type="presOf" srcId="{FAAD4375-2D02-4795-9807-4F20219C7264}" destId="{CD78B76F-480B-4579-9FDB-3A08D2F0D81B}" srcOrd="1" destOrd="0" presId="urn:microsoft.com/office/officeart/2005/8/layout/vProcess5"/>
    <dgm:cxn modelId="{78EBBA83-B4DD-44FF-A166-E4142F05191C}" type="presOf" srcId="{BC10C78A-0DCD-44DC-9795-9C5502E3E600}" destId="{C74CBCA2-FEC4-41A4-970A-5E97433F72B0}" srcOrd="1" destOrd="0" presId="urn:microsoft.com/office/officeart/2005/8/layout/vProcess5"/>
    <dgm:cxn modelId="{DD0DB103-6CFB-4F64-A860-10E96886643C}" type="presOf" srcId="{BC10C78A-0DCD-44DC-9795-9C5502E3E600}" destId="{054DAF82-2B7A-4197-95E9-A8ADB6AEF86E}" srcOrd="0" destOrd="0" presId="urn:microsoft.com/office/officeart/2005/8/layout/vProcess5"/>
    <dgm:cxn modelId="{3D602B03-6669-4E1F-9D8B-DBE34FA88570}" type="presParOf" srcId="{FA6CE30E-94F9-4396-B5E1-24B50C30CD23}" destId="{30353036-FB85-467E-9265-C6DD1BE7B596}" srcOrd="0" destOrd="0" presId="urn:microsoft.com/office/officeart/2005/8/layout/vProcess5"/>
    <dgm:cxn modelId="{117715C1-33B8-4B93-A283-7D9066CEDBF0}" type="presParOf" srcId="{FA6CE30E-94F9-4396-B5E1-24B50C30CD23}" destId="{51916B94-6861-4F26-9444-005EC461F29C}" srcOrd="1" destOrd="0" presId="urn:microsoft.com/office/officeart/2005/8/layout/vProcess5"/>
    <dgm:cxn modelId="{DDDC5EB2-A737-4F4A-8BBF-9F17B70ACFBF}" type="presParOf" srcId="{FA6CE30E-94F9-4396-B5E1-24B50C30CD23}" destId="{054DAF82-2B7A-4197-95E9-A8ADB6AEF86E}" srcOrd="2" destOrd="0" presId="urn:microsoft.com/office/officeart/2005/8/layout/vProcess5"/>
    <dgm:cxn modelId="{8FE87726-4F18-42B9-9376-7F96F0818B76}" type="presParOf" srcId="{FA6CE30E-94F9-4396-B5E1-24B50C30CD23}" destId="{CC09AFDF-C093-488E-A7B3-ABCF4B6875D2}" srcOrd="3" destOrd="0" presId="urn:microsoft.com/office/officeart/2005/8/layout/vProcess5"/>
    <dgm:cxn modelId="{115C36D0-E413-4E59-81F1-B9F271120DED}" type="presParOf" srcId="{FA6CE30E-94F9-4396-B5E1-24B50C30CD23}" destId="{9FBB4420-7DF0-4C7A-8AD2-714730860008}" srcOrd="4" destOrd="0" presId="urn:microsoft.com/office/officeart/2005/8/layout/vProcess5"/>
    <dgm:cxn modelId="{B16F3955-7E2D-4470-B6B3-0DBAF459D1C8}" type="presParOf" srcId="{FA6CE30E-94F9-4396-B5E1-24B50C30CD23}" destId="{E85D18B4-6813-4068-B74E-E4FE4D67ACC8}" srcOrd="5" destOrd="0" presId="urn:microsoft.com/office/officeart/2005/8/layout/vProcess5"/>
    <dgm:cxn modelId="{7EAE5B66-9A25-42EC-8CC1-D85EB8587225}" type="presParOf" srcId="{FA6CE30E-94F9-4396-B5E1-24B50C30CD23}" destId="{B405B1FD-FEF0-4B77-B0C9-3A25F1B3D457}" srcOrd="6" destOrd="0" presId="urn:microsoft.com/office/officeart/2005/8/layout/vProcess5"/>
    <dgm:cxn modelId="{8F9E9D23-AE35-4CAE-8485-A5F50C46EC1F}" type="presParOf" srcId="{FA6CE30E-94F9-4396-B5E1-24B50C30CD23}" destId="{5395DE46-CDCD-4371-87E8-A3187ED2D596}" srcOrd="7" destOrd="0" presId="urn:microsoft.com/office/officeart/2005/8/layout/vProcess5"/>
    <dgm:cxn modelId="{EFDA490B-65D5-4D89-AF81-5E3976E59798}" type="presParOf" srcId="{FA6CE30E-94F9-4396-B5E1-24B50C30CD23}" destId="{EA06B89E-8EF2-4A9F-B324-319FC07CDA6C}" srcOrd="8" destOrd="0" presId="urn:microsoft.com/office/officeart/2005/8/layout/vProcess5"/>
    <dgm:cxn modelId="{E7758CFB-8DFE-46CB-B657-CA7984048EF6}" type="presParOf" srcId="{FA6CE30E-94F9-4396-B5E1-24B50C30CD23}" destId="{D5699855-07A7-4952-865E-766F9BF77039}" srcOrd="9" destOrd="0" presId="urn:microsoft.com/office/officeart/2005/8/layout/vProcess5"/>
    <dgm:cxn modelId="{59E26E8C-C777-4F8E-BEFF-5FF5AC05708E}" type="presParOf" srcId="{FA6CE30E-94F9-4396-B5E1-24B50C30CD23}" destId="{C8B9F1AC-D061-460E-9F7E-00AEAAFD7B39}" srcOrd="10" destOrd="0" presId="urn:microsoft.com/office/officeart/2005/8/layout/vProcess5"/>
    <dgm:cxn modelId="{D63F744E-0A01-4E7D-B6E1-55E9688F3C26}" type="presParOf" srcId="{FA6CE30E-94F9-4396-B5E1-24B50C30CD23}" destId="{C74CBCA2-FEC4-41A4-970A-5E97433F72B0}" srcOrd="11" destOrd="0" presId="urn:microsoft.com/office/officeart/2005/8/layout/vProcess5"/>
    <dgm:cxn modelId="{1CAFD9B9-DC47-40EC-B5E9-131E65BD6344}" type="presParOf" srcId="{FA6CE30E-94F9-4396-B5E1-24B50C30CD23}" destId="{CD78B76F-480B-4579-9FDB-3A08D2F0D81B}" srcOrd="12" destOrd="0" presId="urn:microsoft.com/office/officeart/2005/8/layout/vProcess5"/>
    <dgm:cxn modelId="{8B50A3A8-1CFF-4534-8D4C-2CEB248574EB}" type="presParOf" srcId="{FA6CE30E-94F9-4396-B5E1-24B50C30CD23}" destId="{9174DC84-87D3-4CAC-A8FD-E206DE341033}" srcOrd="13" destOrd="0" presId="urn:microsoft.com/office/officeart/2005/8/layout/vProcess5"/>
    <dgm:cxn modelId="{70596C7F-96AD-41EE-9730-18298C7C6AE5}" type="presParOf" srcId="{FA6CE30E-94F9-4396-B5E1-24B50C30CD23}" destId="{3B487674-8104-4624-BAC9-1486625B4D3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5BDDF-CDCB-4429-8EBB-14AF880720BA}">
      <dsp:nvSpPr>
        <dsp:cNvPr id="0" name=""/>
        <dsp:cNvSpPr/>
      </dsp:nvSpPr>
      <dsp:spPr>
        <a:xfrm>
          <a:off x="1617" y="0"/>
          <a:ext cx="2516869" cy="45680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2"/>
              </a:solidFill>
            </a:rPr>
            <a:t>Schulpate</a:t>
          </a:r>
          <a:endParaRPr lang="de-DE" sz="2400" kern="1200" dirty="0">
            <a:solidFill>
              <a:schemeClr val="bg2"/>
            </a:solidFill>
          </a:endParaRPr>
        </a:p>
      </dsp:txBody>
      <dsp:txXfrm>
        <a:off x="1617" y="1827222"/>
        <a:ext cx="2516869" cy="1827222"/>
      </dsp:txXfrm>
    </dsp:sp>
    <dsp:sp modelId="{A0AF7104-7FB0-47D9-A1A8-70C7E5DC25AF}">
      <dsp:nvSpPr>
        <dsp:cNvPr id="0" name=""/>
        <dsp:cNvSpPr/>
      </dsp:nvSpPr>
      <dsp:spPr>
        <a:xfrm>
          <a:off x="499471" y="274083"/>
          <a:ext cx="1521162" cy="15211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B2683E-A2B5-4325-90B9-DD2BCB8C711C}">
      <dsp:nvSpPr>
        <dsp:cNvPr id="0" name=""/>
        <dsp:cNvSpPr/>
      </dsp:nvSpPr>
      <dsp:spPr>
        <a:xfrm>
          <a:off x="2593993" y="0"/>
          <a:ext cx="2516869" cy="45680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2"/>
              </a:solidFill>
            </a:rPr>
            <a:t>Schüler</a:t>
          </a:r>
          <a:endParaRPr lang="de-DE" sz="2400" kern="1200" dirty="0">
            <a:solidFill>
              <a:schemeClr val="bg2"/>
            </a:solidFill>
          </a:endParaRPr>
        </a:p>
      </dsp:txBody>
      <dsp:txXfrm>
        <a:off x="2593993" y="1827222"/>
        <a:ext cx="2516869" cy="1827222"/>
      </dsp:txXfrm>
    </dsp:sp>
    <dsp:sp modelId="{203DD367-AC3F-495D-8CC4-49BCF0FD92CA}">
      <dsp:nvSpPr>
        <dsp:cNvPr id="0" name=""/>
        <dsp:cNvSpPr/>
      </dsp:nvSpPr>
      <dsp:spPr>
        <a:xfrm>
          <a:off x="3091846" y="274083"/>
          <a:ext cx="1521162" cy="152116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8700F1-9BC5-4D08-9E79-664712455CD0}">
      <dsp:nvSpPr>
        <dsp:cNvPr id="0" name=""/>
        <dsp:cNvSpPr/>
      </dsp:nvSpPr>
      <dsp:spPr>
        <a:xfrm>
          <a:off x="5186368" y="0"/>
          <a:ext cx="2516869" cy="45680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>
              <a:solidFill>
                <a:schemeClr val="bg2"/>
              </a:solidFill>
            </a:rPr>
            <a:t>Wirtschafts-pate</a:t>
          </a:r>
          <a:endParaRPr lang="de-DE" sz="2400" kern="1200" dirty="0">
            <a:solidFill>
              <a:schemeClr val="bg2"/>
            </a:solidFill>
          </a:endParaRPr>
        </a:p>
      </dsp:txBody>
      <dsp:txXfrm>
        <a:off x="5186368" y="1827222"/>
        <a:ext cx="2516869" cy="1827222"/>
      </dsp:txXfrm>
    </dsp:sp>
    <dsp:sp modelId="{0E75C3DB-0FB6-4B38-9E23-F1B7CF04ABF8}">
      <dsp:nvSpPr>
        <dsp:cNvPr id="0" name=""/>
        <dsp:cNvSpPr/>
      </dsp:nvSpPr>
      <dsp:spPr>
        <a:xfrm>
          <a:off x="5684222" y="274083"/>
          <a:ext cx="1521162" cy="15211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5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BC342A-D7CB-4BA6-BBD0-F9FFC4BE3043}">
      <dsp:nvSpPr>
        <dsp:cNvPr id="0" name=""/>
        <dsp:cNvSpPr/>
      </dsp:nvSpPr>
      <dsp:spPr>
        <a:xfrm>
          <a:off x="308194" y="3654444"/>
          <a:ext cx="7088467" cy="685208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4">
              <a:tint val="6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B50F3-5E3D-45E6-84AD-71DBC723922E}">
      <dsp:nvSpPr>
        <dsp:cNvPr id="0" name=""/>
        <dsp:cNvSpPr/>
      </dsp:nvSpPr>
      <dsp:spPr>
        <a:xfrm>
          <a:off x="699" y="750"/>
          <a:ext cx="8542872" cy="23335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1" kern="1200" dirty="0" smtClean="0">
              <a:solidFill>
                <a:schemeClr val="bg2"/>
              </a:solidFill>
            </a:rPr>
            <a:t>Für alle Programme wird geboten: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0" kern="1200" dirty="0" smtClean="0">
              <a:solidFill>
                <a:schemeClr val="bg2"/>
              </a:solidFill>
            </a:rPr>
            <a:t>Teilnahme, Materialien und Betreuung sind kostenlos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0" kern="1200" dirty="0" smtClean="0">
              <a:solidFill>
                <a:schemeClr val="bg2"/>
              </a:solidFill>
            </a:rPr>
            <a:t>JUNIOR Hotline für Schüler und Lehrer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b="0" kern="1200" dirty="0" smtClean="0">
              <a:solidFill>
                <a:schemeClr val="bg2"/>
              </a:solidFill>
            </a:rPr>
            <a:t>Nutzung des JUNIOR Online-Portals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bg2"/>
              </a:solidFill>
            </a:rPr>
            <a:t>JUNIOR Brettspiel und Hörbuch App</a:t>
          </a:r>
          <a:endParaRPr lang="de-DE" sz="2300" kern="1200" dirty="0">
            <a:solidFill>
              <a:schemeClr val="bg2"/>
            </a:solidFill>
          </a:endParaRPr>
        </a:p>
      </dsp:txBody>
      <dsp:txXfrm>
        <a:off x="69045" y="69096"/>
        <a:ext cx="8406180" cy="2196817"/>
      </dsp:txXfrm>
    </dsp:sp>
    <dsp:sp modelId="{0429CA88-7261-4611-A18C-A860F609EB8B}">
      <dsp:nvSpPr>
        <dsp:cNvPr id="0" name=""/>
        <dsp:cNvSpPr/>
      </dsp:nvSpPr>
      <dsp:spPr>
        <a:xfrm>
          <a:off x="699" y="2562284"/>
          <a:ext cx="1442616" cy="233350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bg2"/>
              </a:solidFill>
            </a:rPr>
            <a:t>JUNIOR </a:t>
          </a:r>
          <a:r>
            <a:rPr lang="de-DE" sz="1700" b="1" kern="1200" dirty="0" err="1" smtClean="0">
              <a:solidFill>
                <a:schemeClr val="bg2"/>
              </a:solidFill>
            </a:rPr>
            <a:t>basic</a:t>
          </a:r>
          <a:r>
            <a:rPr lang="de-DE" sz="1700" b="1" kern="1200" dirty="0" smtClean="0">
              <a:solidFill>
                <a:schemeClr val="bg2"/>
              </a:solidFill>
            </a:rPr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Starter-Kit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Jährliches Feedback auf Buchführung</a:t>
          </a:r>
          <a:endParaRPr lang="de-DE" sz="1700" kern="1200" dirty="0">
            <a:solidFill>
              <a:schemeClr val="bg2"/>
            </a:solidFill>
          </a:endParaRPr>
        </a:p>
      </dsp:txBody>
      <dsp:txXfrm>
        <a:off x="42952" y="2604537"/>
        <a:ext cx="1358110" cy="2249003"/>
      </dsp:txXfrm>
    </dsp:sp>
    <dsp:sp modelId="{36E26C40-5EF2-45C4-9AD2-9C5046E7D4C2}">
      <dsp:nvSpPr>
        <dsp:cNvPr id="0" name=""/>
        <dsp:cNvSpPr/>
      </dsp:nvSpPr>
      <dsp:spPr>
        <a:xfrm>
          <a:off x="1718417" y="2562284"/>
          <a:ext cx="3275026" cy="233350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bg2"/>
              </a:solidFill>
            </a:rPr>
            <a:t>JUNIOR </a:t>
          </a:r>
          <a:r>
            <a:rPr lang="de-DE" sz="1700" b="1" kern="1200" dirty="0" err="1" smtClean="0">
              <a:solidFill>
                <a:schemeClr val="bg2"/>
              </a:solidFill>
            </a:rPr>
            <a:t>advanced</a:t>
          </a:r>
          <a:r>
            <a:rPr lang="de-DE" sz="1700" b="1" kern="1200" dirty="0" smtClean="0">
              <a:solidFill>
                <a:schemeClr val="bg2"/>
              </a:solidFill>
            </a:rPr>
            <a:t>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0" kern="1200" dirty="0" smtClean="0">
              <a:solidFill>
                <a:schemeClr val="bg2"/>
              </a:solidFill>
            </a:rPr>
            <a:t>Starter-Kit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0" kern="1200" dirty="0" smtClean="0">
              <a:solidFill>
                <a:schemeClr val="bg2"/>
              </a:solidFill>
            </a:rPr>
            <a:t>Unternehmertreff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0" kern="1200" dirty="0" smtClean="0">
              <a:solidFill>
                <a:schemeClr val="bg2"/>
              </a:solidFill>
            </a:rPr>
            <a:t>Verkaufsmessen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0" kern="1200" dirty="0" smtClean="0">
              <a:solidFill>
                <a:schemeClr val="bg2"/>
              </a:solidFill>
            </a:rPr>
            <a:t>Monatliches Feedback auf Buchführung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0" kern="1200" dirty="0" smtClean="0">
              <a:solidFill>
                <a:schemeClr val="bg2"/>
              </a:solidFill>
            </a:rPr>
            <a:t>Betriebshaftpflichtversicherung</a:t>
          </a:r>
        </a:p>
      </dsp:txBody>
      <dsp:txXfrm>
        <a:off x="1786763" y="2630630"/>
        <a:ext cx="3138334" cy="2196817"/>
      </dsp:txXfrm>
    </dsp:sp>
    <dsp:sp modelId="{78805250-F57B-4805-988E-378445991763}">
      <dsp:nvSpPr>
        <dsp:cNvPr id="0" name=""/>
        <dsp:cNvSpPr/>
      </dsp:nvSpPr>
      <dsp:spPr>
        <a:xfrm>
          <a:off x="5268546" y="2562284"/>
          <a:ext cx="3275026" cy="2333509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 smtClean="0">
              <a:solidFill>
                <a:schemeClr val="bg2"/>
              </a:solidFill>
            </a:rPr>
            <a:t>JUNIOR expert: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Unternehmertreff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Verkaufsmessen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Wettbewerbe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Monatliches Feedback auf Buchführung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>
              <a:solidFill>
                <a:schemeClr val="bg2"/>
              </a:solidFill>
            </a:rPr>
            <a:t>Betriebshaftpflichtversicherung</a:t>
          </a:r>
          <a:endParaRPr lang="de-DE" sz="1700" kern="1200" dirty="0">
            <a:solidFill>
              <a:schemeClr val="bg2"/>
            </a:solidFill>
          </a:endParaRPr>
        </a:p>
      </dsp:txBody>
      <dsp:txXfrm>
        <a:off x="5336892" y="2630630"/>
        <a:ext cx="3138334" cy="2196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16B94-6861-4F26-9444-005EC461F29C}">
      <dsp:nvSpPr>
        <dsp:cNvPr id="0" name=""/>
        <dsp:cNvSpPr/>
      </dsp:nvSpPr>
      <dsp:spPr>
        <a:xfrm>
          <a:off x="0" y="0"/>
          <a:ext cx="6375908" cy="777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Vorstellung des Projektes gegenüber Schülern, Kollegen und Schulleitung</a:t>
          </a:r>
          <a:endParaRPr lang="de-DE" sz="1900" kern="1200" dirty="0"/>
        </a:p>
      </dsp:txBody>
      <dsp:txXfrm>
        <a:off x="22773" y="22773"/>
        <a:ext cx="5445926" cy="731979"/>
      </dsp:txXfrm>
    </dsp:sp>
    <dsp:sp modelId="{054DAF82-2B7A-4197-95E9-A8ADB6AEF86E}">
      <dsp:nvSpPr>
        <dsp:cNvPr id="0" name=""/>
        <dsp:cNvSpPr/>
      </dsp:nvSpPr>
      <dsp:spPr>
        <a:xfrm>
          <a:off x="476123" y="885515"/>
          <a:ext cx="6375908" cy="77752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Anmeldung ab sofort möglich</a:t>
          </a:r>
          <a:endParaRPr lang="de-DE" sz="1900" kern="1200" dirty="0"/>
        </a:p>
      </dsp:txBody>
      <dsp:txXfrm>
        <a:off x="498896" y="908288"/>
        <a:ext cx="5348847" cy="731979"/>
      </dsp:txXfrm>
    </dsp:sp>
    <dsp:sp modelId="{CC09AFDF-C093-488E-A7B3-ABCF4B6875D2}">
      <dsp:nvSpPr>
        <dsp:cNvPr id="0" name=""/>
        <dsp:cNvSpPr/>
      </dsp:nvSpPr>
      <dsp:spPr>
        <a:xfrm>
          <a:off x="952246" y="1771030"/>
          <a:ext cx="6375908" cy="777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Zugangsdaten zum JUNIOR Online-Portal</a:t>
          </a:r>
          <a:endParaRPr lang="de-DE" sz="1900" kern="1200" dirty="0"/>
        </a:p>
      </dsp:txBody>
      <dsp:txXfrm>
        <a:off x="975019" y="1793803"/>
        <a:ext cx="5348847" cy="731979"/>
      </dsp:txXfrm>
    </dsp:sp>
    <dsp:sp modelId="{9FBB4420-7DF0-4C7A-8AD2-714730860008}">
      <dsp:nvSpPr>
        <dsp:cNvPr id="0" name=""/>
        <dsp:cNvSpPr/>
      </dsp:nvSpPr>
      <dsp:spPr>
        <a:xfrm>
          <a:off x="1428368" y="2656546"/>
          <a:ext cx="6375908" cy="77752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Schülergruppe zusammenstellen</a:t>
          </a:r>
          <a:endParaRPr lang="de-DE" sz="1900" kern="1200" dirty="0"/>
        </a:p>
      </dsp:txBody>
      <dsp:txXfrm>
        <a:off x="1451141" y="2679319"/>
        <a:ext cx="5348847" cy="731979"/>
      </dsp:txXfrm>
    </dsp:sp>
    <dsp:sp modelId="{E85D18B4-6813-4068-B74E-E4FE4D67ACC8}">
      <dsp:nvSpPr>
        <dsp:cNvPr id="0" name=""/>
        <dsp:cNvSpPr/>
      </dsp:nvSpPr>
      <dsp:spPr>
        <a:xfrm>
          <a:off x="1904492" y="3542061"/>
          <a:ext cx="6375908" cy="777525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solidFill>
            <a:schemeClr val="tx2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Geschäftsidee, Firmenname und Einverständniserklärung der Eltern an JUNIOR</a:t>
          </a:r>
          <a:endParaRPr lang="de-DE" sz="1900" kern="1200" dirty="0"/>
        </a:p>
      </dsp:txBody>
      <dsp:txXfrm>
        <a:off x="1927265" y="3564834"/>
        <a:ext cx="5348847" cy="731979"/>
      </dsp:txXfrm>
    </dsp:sp>
    <dsp:sp modelId="{B405B1FD-FEF0-4B77-B0C9-3A25F1B3D457}">
      <dsp:nvSpPr>
        <dsp:cNvPr id="0" name=""/>
        <dsp:cNvSpPr/>
      </dsp:nvSpPr>
      <dsp:spPr>
        <a:xfrm>
          <a:off x="5870516" y="568025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5984229" y="568025"/>
        <a:ext cx="277965" cy="380307"/>
      </dsp:txXfrm>
    </dsp:sp>
    <dsp:sp modelId="{5395DE46-CDCD-4371-87E8-A3187ED2D596}">
      <dsp:nvSpPr>
        <dsp:cNvPr id="0" name=""/>
        <dsp:cNvSpPr/>
      </dsp:nvSpPr>
      <dsp:spPr>
        <a:xfrm>
          <a:off x="6346639" y="1453541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6460352" y="1453541"/>
        <a:ext cx="277965" cy="380307"/>
      </dsp:txXfrm>
    </dsp:sp>
    <dsp:sp modelId="{EA06B89E-8EF2-4A9F-B324-319FC07CDA6C}">
      <dsp:nvSpPr>
        <dsp:cNvPr id="0" name=""/>
        <dsp:cNvSpPr/>
      </dsp:nvSpPr>
      <dsp:spPr>
        <a:xfrm>
          <a:off x="6822762" y="2326097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6936475" y="2326097"/>
        <a:ext cx="277965" cy="380307"/>
      </dsp:txXfrm>
    </dsp:sp>
    <dsp:sp modelId="{D5699855-07A7-4952-865E-766F9BF77039}">
      <dsp:nvSpPr>
        <dsp:cNvPr id="0" name=""/>
        <dsp:cNvSpPr/>
      </dsp:nvSpPr>
      <dsp:spPr>
        <a:xfrm>
          <a:off x="7298885" y="3220252"/>
          <a:ext cx="505391" cy="505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400" kern="1200"/>
        </a:p>
      </dsp:txBody>
      <dsp:txXfrm>
        <a:off x="7412598" y="3220252"/>
        <a:ext cx="277965" cy="380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66087-06A6-4B18-90E1-ED91A94DFD02}" type="datetimeFigureOut">
              <a:rPr lang="de-DE" smtClean="0"/>
              <a:t>04.12.2014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D4A5E-A38B-4FCE-82DE-8D02A3E178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33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Methode:</a:t>
            </a:r>
            <a:r>
              <a:rPr lang="de-DE" b="1" baseline="0" dirty="0" smtClean="0"/>
              <a:t> Erwartungsbaum</a:t>
            </a:r>
          </a:p>
          <a:p>
            <a:r>
              <a:rPr lang="de-DE" b="1" i="0" dirty="0" smtClean="0"/>
              <a:t>Variante</a:t>
            </a:r>
            <a:r>
              <a:rPr lang="de-DE" b="1" i="0" baseline="0" dirty="0" smtClean="0"/>
              <a:t> 1: (Dauer ca. 15 – 20 Minuten) je nach Gruppengröße</a:t>
            </a:r>
          </a:p>
          <a:p>
            <a:r>
              <a:rPr lang="de-DE" i="1" dirty="0" smtClean="0"/>
              <a:t>Material: Flipchart</a:t>
            </a:r>
            <a:r>
              <a:rPr lang="de-DE" i="1" baseline="0" dirty="0" smtClean="0"/>
              <a:t> / Tafel o.ä. mit einem aufgemalten Baum oder Tabelle (für die weniger kreativen), Post-</a:t>
            </a:r>
            <a:r>
              <a:rPr lang="de-DE" i="1" baseline="0" dirty="0" err="1" smtClean="0"/>
              <a:t>It´s</a:t>
            </a:r>
            <a:endParaRPr lang="de-DE" i="1" dirty="0" smtClean="0"/>
          </a:p>
          <a:p>
            <a:r>
              <a:rPr lang="de-DE" dirty="0" smtClean="0"/>
              <a:t>Diese Methode wird an eine Vorstellungsrunde geknüpft.</a:t>
            </a:r>
            <a:r>
              <a:rPr lang="de-DE" baseline="0" dirty="0" smtClean="0"/>
              <a:t> Dazu werden jeweils 2 Post-</a:t>
            </a:r>
            <a:r>
              <a:rPr lang="de-DE" baseline="0" dirty="0" err="1" smtClean="0"/>
              <a:t>It´s</a:t>
            </a:r>
            <a:r>
              <a:rPr lang="de-DE" baseline="0" dirty="0" smtClean="0"/>
              <a:t> an jeden Lehrer verteilt. Lehrer sollen ein kurzes Statement zu den Impulsfrage auf die Post-</a:t>
            </a:r>
            <a:r>
              <a:rPr lang="de-DE" baseline="0" dirty="0" err="1" smtClean="0"/>
              <a:t>It´s</a:t>
            </a:r>
            <a:r>
              <a:rPr lang="de-DE" baseline="0" dirty="0" smtClean="0"/>
              <a:t> schreiben und diese während der Vorstellungsrunde an den Erwartungsbaum kleben.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erfahren eine Menge voneinander und PM kann die Gruppe besser einschätzen. </a:t>
            </a:r>
          </a:p>
          <a:p>
            <a:r>
              <a:rPr lang="de-DE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Variante 2: (Dauer 5 – 10 Minuten) je nach Gruppengröße</a:t>
            </a:r>
          </a:p>
          <a:p>
            <a:r>
              <a:rPr lang="de-DE" dirty="0" smtClean="0"/>
              <a:t>Diese Methode wird an eine Vorstellungsrunde geknüpft.</a:t>
            </a:r>
            <a:r>
              <a:rPr lang="de-DE" baseline="0" dirty="0" smtClean="0"/>
              <a:t> Dazu sollen die Lehrer während ihrer Vorstellung ein kurzes Statement zu den Impulsfrage mündlich geben.</a:t>
            </a:r>
          </a:p>
          <a:p>
            <a:r>
              <a:rPr lang="de-DE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 erfahren eine Menge voneinander und PM kann die Gruppe besser einschätzen. </a:t>
            </a:r>
          </a:p>
          <a:p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6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Brainwriting</a:t>
            </a:r>
            <a:r>
              <a:rPr lang="de-DE" b="1" dirty="0" smtClean="0"/>
              <a:t>-Methode durchführen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0" i="1" dirty="0" smtClean="0"/>
              <a:t>Material: Arbeitsblätter</a:t>
            </a:r>
            <a:r>
              <a:rPr lang="de-DE" b="0" i="1" baseline="0" dirty="0" smtClean="0"/>
              <a:t> </a:t>
            </a:r>
            <a:r>
              <a:rPr lang="de-DE" b="0" i="1" baseline="0" dirty="0" err="1" smtClean="0"/>
              <a:t>Brainwriting</a:t>
            </a:r>
            <a:r>
              <a:rPr lang="de-DE" b="0" i="1" baseline="0" dirty="0" smtClean="0"/>
              <a:t>-Methode für Anzahl Teilnehmer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 nach Gruppengröße werden Kleingruppen mit 4-5 Personen gebildet, die zusammen ein Team bilden.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Jedes Teammitglied trägt 1 – 2 Ideen in die erste Zeile seines Formblattes ein.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Jeder Teilnehmer gibt sein Blatt dann im Uhrzeigersinn an seinen Nachbarn weiter. Dieser kann die vorhandenen Ideen nun weiterentwickeln oder völlig neue Ideen eintragen, usw.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Umläufe wiederholen sich abhängig von der Personenzahl bis der Ausgangspunkt wieder erreicht ist.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jeden Durchlauf sind maximal 2  Minuten vorgesehen. Der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Moderator gibt ein Zeichen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Weitergabe des Blattes!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66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Jeder Schüler beteiligt sich am Unternehmen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Schüler müssen Dritte von ihrer Geschäftsidee überzeugen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Durchführung von Hauptversammlungen zwei mal im Schuljahr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Am Ende des Schuljahres Auszahlung des Gewinns an Kapitalgeber (bei Anteilscheinen) oder Spende des Gewinns (bei Förderurkunden)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707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/>
              <a:t>Buchführung einreichen: Schüler zahlen sich Löhne selber aus, Feedback durch IW-JUNIOR, Erfolgt über</a:t>
            </a:r>
            <a:r>
              <a:rPr lang="de-DE" sz="1200" baseline="0" dirty="0" smtClean="0"/>
              <a:t> Buchführungsprogramm im Online-Portal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06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b="1" dirty="0" smtClean="0"/>
              <a:t>Zertifikat</a:t>
            </a:r>
            <a:r>
              <a:rPr lang="de-DE" sz="1200" dirty="0" smtClean="0"/>
              <a:t> ist Dokument für Lebenslauf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Anknüpfungspunkt im Bewerbungsgespräch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JUNIOR</a:t>
            </a:r>
            <a:r>
              <a:rPr lang="de-DE" sz="1200" baseline="0" dirty="0" smtClean="0"/>
              <a:t> </a:t>
            </a:r>
            <a:r>
              <a:rPr lang="de-DE" sz="1200" dirty="0" smtClean="0"/>
              <a:t>Zertifikate sind bei den Unternehmen anerkannt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Voraussetzungen: 50 bzw. 30 Stunden Mitarbeit im Schuljahr &amp; Ordnungsgemäße Auflösung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b="1" dirty="0" smtClean="0"/>
              <a:t>Individuelle Teilnahmebestätigung</a:t>
            </a:r>
            <a:r>
              <a:rPr lang="de-DE" sz="1200" dirty="0" smtClean="0"/>
              <a:t>: Schulpate erhält zudem Vorlage für eine Teilnahmebestätigung über</a:t>
            </a:r>
            <a:r>
              <a:rPr lang="de-DE" sz="1200" baseline="0" dirty="0" smtClean="0"/>
              <a:t> das JUNIOR Online-Portal</a:t>
            </a:r>
            <a:r>
              <a:rPr lang="de-DE" sz="1200" dirty="0" smtClean="0"/>
              <a:t>, Kann individuell ausgefüllt werden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0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200" b="1" dirty="0" smtClean="0"/>
              <a:t>JUNIOR </a:t>
            </a:r>
            <a:r>
              <a:rPr lang="de-DE" altLang="de-DE" sz="1200" b="1" dirty="0" err="1" smtClean="0"/>
              <a:t>basic</a:t>
            </a:r>
            <a:r>
              <a:rPr lang="de-DE" altLang="de-DE" sz="1200" b="1" dirty="0" smtClean="0"/>
              <a:t>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Pilotphase im Schuljahr 2012/13,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Angebot für Schüler ab Klasse 5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langjährige Schülerfirma möglich,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Hinführung und Vorbereitung auf die komplexeren Programme JUNIOR </a:t>
            </a:r>
            <a:r>
              <a:rPr lang="de-DE" altLang="de-DE" sz="1200" b="0" dirty="0" err="1" smtClean="0"/>
              <a:t>advanced</a:t>
            </a:r>
            <a:r>
              <a:rPr lang="de-DE" altLang="de-DE" sz="1200" b="0" dirty="0" smtClean="0"/>
              <a:t> und JUNIOR </a:t>
            </a:r>
            <a:r>
              <a:rPr lang="de-DE" altLang="de-DE" sz="1200" b="0" dirty="0" err="1" smtClean="0"/>
              <a:t>expertoder</a:t>
            </a:r>
            <a:r>
              <a:rPr lang="de-DE" altLang="de-DE" sz="1200" b="0" dirty="0" smtClean="0"/>
              <a:t> Weiterführung einer bestehenden Schülerfirma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altLang="de-DE" sz="1200" b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altLang="de-DE" sz="1200" b="1" dirty="0" smtClean="0"/>
              <a:t>Recht und Versicherung bei JUNIOR </a:t>
            </a:r>
            <a:r>
              <a:rPr lang="de-DE" altLang="de-DE" sz="1200" b="1" dirty="0" err="1" smtClean="0"/>
              <a:t>basic</a:t>
            </a:r>
            <a:endParaRPr lang="de-DE" altLang="de-DE" sz="12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JUNIOR</a:t>
            </a:r>
            <a:r>
              <a:rPr lang="de-DE" altLang="de-DE" sz="1200" b="0" baseline="0" dirty="0" smtClean="0"/>
              <a:t> </a:t>
            </a:r>
            <a:r>
              <a:rPr lang="de-DE" altLang="de-DE" sz="1200" b="0" baseline="0" dirty="0" err="1" smtClean="0"/>
              <a:t>b</a:t>
            </a:r>
            <a:r>
              <a:rPr lang="de-DE" altLang="de-DE" sz="1200" b="0" dirty="0" err="1" smtClean="0"/>
              <a:t>asic</a:t>
            </a:r>
            <a:r>
              <a:rPr lang="de-DE" altLang="de-DE" sz="1200" b="0" dirty="0" smtClean="0"/>
              <a:t> Unternehmen sind GbRs und Teil der Schule (i.d.R. Körperschaft des öffentlichen Rechts)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Vorformulierte Verträge zwischen JUNIOR und Schulleitung sowie zwischen Schulleitung und Schülerfirma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Schulleitung kontrolliert Einhaltung von Gesetzen und Geschäftsordnung sowie Umsatz- und Gewinngrenzen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Unfallversicherung über die Schule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e-DE" altLang="de-DE" sz="1200" b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altLang="de-DE" sz="1200" b="1" dirty="0" smtClean="0"/>
              <a:t>JUNIOR </a:t>
            </a:r>
            <a:r>
              <a:rPr lang="de-DE" altLang="de-DE" sz="1200" b="1" dirty="0" err="1" smtClean="0"/>
              <a:t>advanced</a:t>
            </a:r>
            <a:endParaRPr lang="de-DE" altLang="de-DE" sz="1200" b="1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2007 Programmstart von JUNIOR</a:t>
            </a:r>
            <a:r>
              <a:rPr lang="de-DE" altLang="de-DE" sz="1200" b="0" baseline="0" dirty="0" smtClean="0"/>
              <a:t> </a:t>
            </a:r>
            <a:r>
              <a:rPr lang="de-DE" altLang="de-DE" sz="1200" b="0" baseline="0" dirty="0" err="1" smtClean="0"/>
              <a:t>advanced</a:t>
            </a:r>
            <a:endParaRPr lang="de-DE" altLang="de-DE" sz="1200" b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ausgerichtet auf Schüler ab Klasse 7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Grundlegenden Leistungen und Abläufe sind identisch mit JUNIOR expert, jedoch vereinfacht durch langsames heranführen in Trainingsphase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JUNIOR</a:t>
            </a:r>
            <a:r>
              <a:rPr lang="de-DE" altLang="de-DE" sz="1200" b="0" baseline="0" dirty="0" smtClean="0"/>
              <a:t> </a:t>
            </a:r>
            <a:r>
              <a:rPr lang="de-DE" altLang="de-DE" sz="1200" b="0" baseline="0" dirty="0" err="1" smtClean="0"/>
              <a:t>advanced</a:t>
            </a:r>
            <a:r>
              <a:rPr lang="de-DE" altLang="de-DE" sz="1200" b="0" dirty="0" smtClean="0"/>
              <a:t> geht über ein Schuljahr, im Anschluss kann das klassische JUNIOR-Programm durchgeführt werden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altLang="de-DE" sz="1200" b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altLang="de-DE" sz="1200" b="1" dirty="0" smtClean="0"/>
              <a:t>JUNIOR</a:t>
            </a:r>
            <a:r>
              <a:rPr lang="de-DE" altLang="de-DE" sz="1200" b="1" baseline="0" dirty="0" smtClean="0"/>
              <a:t> expert: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Programmstart 1994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Schülergruppen gründen für ein Schuljahr eine Schülerfirma und lösen diese am Ende des Schuljahres wieder auf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Ausgerichtet auf Schüler ab Klasse 9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altLang="de-DE" sz="1200" b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altLang="de-DE" sz="1200" b="1" dirty="0" smtClean="0"/>
              <a:t>Recht und Versicherung bei JUNIOR </a:t>
            </a:r>
            <a:r>
              <a:rPr lang="de-DE" altLang="de-DE" sz="1200" b="1" dirty="0" err="1" smtClean="0"/>
              <a:t>advanced</a:t>
            </a:r>
            <a:r>
              <a:rPr lang="de-DE" altLang="de-DE" sz="1200" b="1" baseline="0" dirty="0" smtClean="0"/>
              <a:t> und JUNIOR expert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JUNIOR-Unternehmen sind nicht-rechtsfähige Vereine (mind. 8 Teilnehmer)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JUNIOR-Geschäftsstelle tritt als „Staat“ auf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Umsatzgrenze: 15.000 Euro pro Projektjahr, Gewinngrenze: 5.000 Euro pro Projektjahr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Versicherungsschutz durch die AXA für Schüler, Lehrer und Wirtschaftspaten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de-DE" altLang="de-DE" sz="1200" b="0" dirty="0" smtClean="0"/>
              <a:t>Zusätzlicher Schutz durch Abschluss einer Betriebshaftpflichtversicherung und einer Gruppenunfallversicherung für jeden Teilnehmer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de-DE" altLang="de-DE" sz="12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200" b="1" dirty="0" smtClean="0"/>
              <a:t>Wechsel zwischen den Programmen </a:t>
            </a:r>
            <a:r>
              <a:rPr lang="de-DE" altLang="de-DE" sz="1200" b="0" dirty="0" smtClean="0"/>
              <a:t>jederzeit möglich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615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Öffnungszeiten der JUNIOR Geschäftsstelle:</a:t>
            </a:r>
            <a:r>
              <a:rPr lang="de-DE" baseline="0" dirty="0" smtClean="0"/>
              <a:t> 8:00 bis 17:30 Uhr,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aseline="0" dirty="0" smtClean="0"/>
              <a:t>Schülerhotline 0221-4981700, Lehrerhotline 0221-4981707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40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Ausgezeichnet mit der Comenius Medaille für pädagogisch, inhaltlich und gestalterisch herausragende didaktische Multimedia-Produkte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367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JUNIOR Brettspiel:</a:t>
            </a:r>
            <a:r>
              <a:rPr lang="de-DE" b="1" baseline="0" dirty="0" smtClean="0"/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de-DE" sz="1200" b="0" dirty="0" smtClean="0"/>
              <a:t>Brettspiel für 4 – 30 Spieler ab Klasse 5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de-DE" sz="1200" b="0" dirty="0" smtClean="0"/>
              <a:t>Drei Schülerfirmenszenarien mit unterschiedlichen Schwerpunkten</a:t>
            </a:r>
            <a:endParaRPr lang="de-DE" b="1" baseline="0" dirty="0" smtClean="0"/>
          </a:p>
          <a:p>
            <a:pPr marL="342900" lvl="1" indent="-342900">
              <a:spcBef>
                <a:spcPts val="1400"/>
              </a:spcBef>
              <a:buClr>
                <a:schemeClr val="tx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5085"/>
                </a:solidFill>
                <a:latin typeface="Arial" pitchFamily="34" charset="0"/>
                <a:cs typeface="Arial" pitchFamily="34" charset="0"/>
              </a:rPr>
              <a:t>Spielerische Heranführung an das Thema Schülerfirma</a:t>
            </a:r>
          </a:p>
          <a:p>
            <a:pPr marL="342900" lvl="1" indent="-342900">
              <a:spcBef>
                <a:spcPts val="1400"/>
              </a:spcBef>
              <a:buClr>
                <a:schemeClr val="tx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5085"/>
                </a:solidFill>
                <a:latin typeface="Arial" pitchFamily="34" charset="0"/>
                <a:cs typeface="Arial" pitchFamily="34" charset="0"/>
              </a:rPr>
              <a:t>exklusiv und kostenlos für alle Schulpaten, die an</a:t>
            </a:r>
            <a:r>
              <a:rPr lang="de-DE" sz="2000" b="0" baseline="0" dirty="0" smtClean="0">
                <a:solidFill>
                  <a:srgbClr val="005085"/>
                </a:solidFill>
                <a:latin typeface="Arial" pitchFamily="34" charset="0"/>
                <a:cs typeface="Arial" pitchFamily="34" charset="0"/>
              </a:rPr>
              <a:t> den JUNIOR Programmen teilnehmen</a:t>
            </a:r>
            <a:endParaRPr lang="de-DE" sz="2000" b="0" dirty="0" smtClean="0">
              <a:solidFill>
                <a:srgbClr val="005085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1400"/>
              </a:spcBef>
              <a:buClr>
                <a:schemeClr val="tx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Vermittlung von betriebswirtschaftlichen Grundlagen mit unterschiedlichen Schwerpunkten (</a:t>
            </a:r>
            <a:r>
              <a:rPr lang="de-DE" sz="2000" b="0" dirty="0" smtClean="0">
                <a:solidFill>
                  <a:srgbClr val="005085"/>
                </a:solidFill>
                <a:latin typeface="Arial" pitchFamily="34" charset="0"/>
                <a:cs typeface="Arial" pitchFamily="34" charset="0"/>
              </a:rPr>
              <a:t>Pizza-Verkauf, T-Shirt-Design &amp; Schülerzeitung)</a:t>
            </a:r>
          </a:p>
          <a:p>
            <a:pPr marL="342900" indent="-342900">
              <a:spcBef>
                <a:spcPts val="1400"/>
              </a:spcBef>
              <a:buClr>
                <a:schemeClr val="tx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5085"/>
                </a:solidFill>
                <a:latin typeface="Arial" pitchFamily="34" charset="0"/>
                <a:cs typeface="Arial" pitchFamily="34" charset="0"/>
              </a:rPr>
              <a:t>Für Schuldoppelstunde</a:t>
            </a:r>
          </a:p>
          <a:p>
            <a:pPr marL="342900" indent="-342900">
              <a:spcBef>
                <a:spcPts val="1400"/>
              </a:spcBef>
              <a:buClr>
                <a:schemeClr val="tx2">
                  <a:lumMod val="75000"/>
                </a:schemeClr>
              </a:buClr>
              <a:buSzPct val="150000"/>
              <a:buFont typeface="Wingdings" pitchFamily="2" charset="2"/>
              <a:buChar char="§"/>
              <a:defRPr/>
            </a:pPr>
            <a:r>
              <a:rPr lang="de-DE" sz="2000" b="0" dirty="0" smtClean="0">
                <a:solidFill>
                  <a:srgbClr val="005085"/>
                </a:solidFill>
                <a:latin typeface="Arial" pitchFamily="34" charset="0"/>
                <a:cs typeface="Arial" pitchFamily="34" charset="0"/>
              </a:rPr>
              <a:t>Fokus auf Team-Erlebnis und Spielspaß</a:t>
            </a:r>
          </a:p>
          <a:p>
            <a:pPr marL="0" indent="0">
              <a:buFont typeface="Wingdings 3" pitchFamily="18" charset="2"/>
              <a:buNone/>
              <a:defRPr/>
            </a:pPr>
            <a:r>
              <a:rPr lang="de-DE" sz="2000" b="1" dirty="0" smtClean="0"/>
              <a:t>JUNIOR-Hörbuch: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sz="2000" b="0" dirty="0" smtClean="0"/>
              <a:t>Interaktives Hörbuch „Der kleine Zauberladen“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sz="2000" b="0" dirty="0" smtClean="0"/>
              <a:t>Je nach unternehmerischer Entscheidung nimmt die Geschichte ihren Verlauf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DE" sz="2000" dirty="0" smtClean="0"/>
              <a:t>JUNIOR Starter Kit: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sz="2000" b="0" dirty="0" smtClean="0"/>
              <a:t>Vorstrukturierter Ordner mit allen Projektunter- und vorlagen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de-DE" sz="2000" b="0" dirty="0" smtClean="0"/>
              <a:t>Kasse, Quittungen, Förderurkunden, Taschenrechner, USB-Stick, Blöcke, Post-</a:t>
            </a:r>
            <a:r>
              <a:rPr lang="de-DE" sz="2000" b="0" dirty="0" err="1" smtClean="0"/>
              <a:t>Its</a:t>
            </a:r>
            <a:r>
              <a:rPr lang="de-DE" sz="2000" b="0" dirty="0" smtClean="0"/>
              <a:t>, Stifte, Namensschilder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sz="20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sz="2000" b="0" dirty="0" smtClean="0"/>
          </a:p>
          <a:p>
            <a:pPr marL="0" indent="0">
              <a:spcBef>
                <a:spcPts val="1400"/>
              </a:spcBef>
              <a:buClr>
                <a:schemeClr val="tx2">
                  <a:lumMod val="75000"/>
                </a:schemeClr>
              </a:buClr>
              <a:buSzPct val="150000"/>
              <a:buFont typeface="Wingdings" pitchFamily="2" charset="2"/>
              <a:buNone/>
              <a:defRPr/>
            </a:pPr>
            <a:endParaRPr lang="de-DE" sz="2000" b="0" dirty="0" smtClean="0">
              <a:solidFill>
                <a:srgbClr val="005085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99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altLang="de-DE" sz="1200" dirty="0" smtClean="0"/>
              <a:t>JUNIOR-Unternehmertreff: (Workshop für Finanzleiter, Vorstand und Schulpaten)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Einführungsworkshops: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aseline="0" dirty="0" smtClean="0"/>
              <a:t>    </a:t>
            </a:r>
            <a:r>
              <a:rPr lang="de-DE" sz="1200" dirty="0" smtClean="0"/>
              <a:t>Referenten kommen an die</a:t>
            </a:r>
            <a:r>
              <a:rPr lang="de-DE" sz="1200" baseline="0" dirty="0" smtClean="0"/>
              <a:t> Schule führen einen Workshop mit den Schülern durch; Themen: Motivation der Teilnehmer, Kreativitätstechniken, Wie finde ich eine Geschäftsidee?,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aseline="0" dirty="0" smtClean="0"/>
              <a:t>    Ausarbeitung der Geschäftsideen / Businessplan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baseline="0" dirty="0" smtClean="0"/>
              <a:t>    Workshops individuell auf die Schülergruppe abstimmbar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09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 smtClean="0"/>
              <a:t>Zehn Unternehmen je Bundesland können sich qualifizieren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 smtClean="0"/>
              <a:t>Auswahl durch Geschäftsbericht und Buchführungsbeurteilung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dirty="0" smtClean="0"/>
              <a:t>Unabhängige Jury aus Politik und Wirtschaft bewertet am Wettbewerbstag einen Geschäftsbericht, Bühnenpräsentation, Messestand und Interview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Alle Landessieger nehmen am</a:t>
            </a:r>
            <a:r>
              <a:rPr lang="de-DE" sz="200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Bundeswettbewerb, einer</a:t>
            </a:r>
            <a:r>
              <a:rPr lang="de-DE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dreitägigen Veranstaltung, teil. </a:t>
            </a:r>
            <a:r>
              <a:rPr lang="de-DE" sz="2000" dirty="0" smtClean="0"/>
              <a:t>Sieger fährt</a:t>
            </a:r>
            <a:r>
              <a:rPr lang="de-DE" sz="2000" baseline="0" dirty="0" smtClean="0"/>
              <a:t> zu Europawettbewerb. </a:t>
            </a:r>
            <a:endParaRPr lang="de-DE" sz="1200" baseline="0" dirty="0" smtClean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DE" sz="1200" baseline="0" dirty="0" smtClean="0"/>
              <a:t>Foto: Bestes Schülerunternehmen 2013: „Plattenspiel“ aus Niedersachsen mit Produkten aus Schallplatten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13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187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accent5"/>
                </a:solidFill>
              </a:rPr>
              <a:t>Frage an </a:t>
            </a:r>
            <a:r>
              <a:rPr lang="de-DE" b="1" dirty="0" err="1" smtClean="0">
                <a:solidFill>
                  <a:schemeClr val="accent5"/>
                </a:solidFill>
              </a:rPr>
              <a:t>Woloschyn</a:t>
            </a:r>
            <a:r>
              <a:rPr lang="de-DE" b="1" dirty="0" smtClean="0">
                <a:solidFill>
                  <a:schemeClr val="accent5"/>
                </a:solidFill>
              </a:rPr>
              <a:t>: Wie kann</a:t>
            </a:r>
            <a:r>
              <a:rPr lang="de-DE" b="1" baseline="0" dirty="0" smtClean="0">
                <a:solidFill>
                  <a:schemeClr val="accent5"/>
                </a:solidFill>
              </a:rPr>
              <a:t> das übersichtlicher gestaltet werden, dass die Unterschiede schneller visuell zu sehen sind?</a:t>
            </a:r>
            <a:endParaRPr lang="de-DE" b="1" dirty="0">
              <a:solidFill>
                <a:schemeClr val="accent5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5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Schüler seit 1994: 83.799, Unternehmen seit 1994: 6.112 (Stand Oktober 2014),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94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sz="1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05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Bestes JUNIOR Unternehmen 2012</a:t>
            </a:r>
            <a:endParaRPr lang="de-DE" sz="1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058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DE" sz="1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Bestes JUNIOR Unternehmen 2013, Platz 3 beim Europawettbewerb</a:t>
            </a:r>
            <a:endParaRPr lang="de-DE" sz="12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05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de-DE" b="1" dirty="0" smtClean="0">
                <a:solidFill>
                  <a:srgbClr val="005085"/>
                </a:solidFill>
              </a:rPr>
              <a:t>Wirtschaftliches Denken fördern: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Einblick in die soziale Marktwirtschaft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Anregung unternehmerischen Denkens und Handelns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Förderung des Existenzgründungsgedankens</a:t>
            </a: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de-DE" b="1" dirty="0" smtClean="0">
                <a:solidFill>
                  <a:srgbClr val="005085"/>
                </a:solidFill>
              </a:rPr>
              <a:t>Berufsvorbereitung: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Verbesserung der Ausbildungsreife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Unterstützung der Berufswahlorientierung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Entwicklung wichtiger Schlüsselkompetenzen</a:t>
            </a:r>
          </a:p>
          <a:p>
            <a:pPr marL="0" indent="0" eaLnBrk="1" hangingPunct="1"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de-DE" b="1" dirty="0" smtClean="0">
                <a:solidFill>
                  <a:srgbClr val="005085"/>
                </a:solidFill>
              </a:rPr>
              <a:t>Schüler erlernen Schlüsselqualifikationen: 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Präsentationstechniken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Kommunikationsfähigkeit</a:t>
            </a:r>
          </a:p>
          <a:p>
            <a:pPr marL="522288" lvl="1" indent="-342900" eaLnBrk="1" hangingPunct="1"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</a:rPr>
              <a:t>Selbstständige- und Teamarbeit</a:t>
            </a:r>
          </a:p>
          <a:p>
            <a:pPr marL="179388" lvl="1" indent="0" eaLnBrk="1" hangingPunct="1">
              <a:buSzPct val="150000"/>
              <a:buFont typeface="Arial" panose="020B0604020202020204" pitchFamily="34" charset="0"/>
              <a:buNone/>
              <a:defRPr/>
            </a:pPr>
            <a:endParaRPr lang="de-DE" dirty="0" smtClean="0">
              <a:solidFill>
                <a:schemeClr val="tx2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00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de-DE" sz="2000" b="1" dirty="0" smtClean="0">
                <a:solidFill>
                  <a:srgbClr val="005085"/>
                </a:solidFill>
                <a:latin typeface="+mn-lt"/>
                <a:cs typeface="+mn-cs"/>
              </a:rPr>
              <a:t>Schülergruppe</a:t>
            </a:r>
          </a:p>
          <a:p>
            <a:pPr marL="800100" lvl="1" indent="-342900" fontAlgn="auto">
              <a:spcBef>
                <a:spcPct val="5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+mn-lt"/>
                <a:cs typeface="+mn-cs"/>
              </a:rPr>
              <a:t>Idealgröße 8 – 15 Schüler</a:t>
            </a:r>
          </a:p>
          <a:p>
            <a:pPr marL="800100" lvl="1" indent="-342900" fontAlgn="auto">
              <a:spcBef>
                <a:spcPct val="5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+mn-lt"/>
                <a:cs typeface="+mn-cs"/>
              </a:rPr>
              <a:t>Gruppen können jahrgangsübergreifend zusammengestellt werden	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de-DE" sz="2000" b="1" dirty="0" smtClean="0">
                <a:solidFill>
                  <a:srgbClr val="005085"/>
                </a:solidFill>
                <a:latin typeface="+mn-lt"/>
                <a:cs typeface="+mn-cs"/>
              </a:rPr>
              <a:t>Lehrer</a:t>
            </a:r>
          </a:p>
          <a:p>
            <a:pPr marL="744538" lvl="1" indent="-457200" fontAlgn="auto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+mn-lt"/>
                <a:cs typeface="+mn-cs"/>
              </a:rPr>
              <a:t>Lehrer als Schulpate: Coach, Unternehmensberater</a:t>
            </a:r>
          </a:p>
          <a:p>
            <a:pPr marL="744538" lvl="1" indent="-457200" fontAlgn="auto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+mn-lt"/>
                <a:cs typeface="+mn-cs"/>
              </a:rPr>
              <a:t>Was benötigt der Schulpate? Motivation, Einlassen auf besondere Rolle als Lehrer, Mut</a:t>
            </a:r>
          </a:p>
          <a:p>
            <a:pPr marL="744538" lvl="1" indent="-457200" fontAlgn="auto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+mn-lt"/>
                <a:cs typeface="+mn-cs"/>
              </a:rPr>
              <a:t>Was benötigt der Schulpate nicht? Betriebswirtschaftsstudium, Geld / Startkapital, Geschäftsidee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50000"/>
              <a:defRPr/>
            </a:pPr>
            <a:r>
              <a:rPr lang="de-DE" sz="2000" b="1" dirty="0" smtClean="0">
                <a:solidFill>
                  <a:srgbClr val="005085"/>
                </a:solidFill>
                <a:latin typeface="+mn-lt"/>
                <a:cs typeface="+mn-cs"/>
              </a:rPr>
              <a:t>Wirtschaftspaten</a:t>
            </a:r>
          </a:p>
          <a:p>
            <a:pPr marL="744538" lvl="1" indent="-457200" fontAlgn="auto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Schüler suchen Wirtschaftspaten passend zur Geschäftsidee</a:t>
            </a:r>
          </a:p>
          <a:p>
            <a:pPr marL="744538" lvl="1" indent="-457200" fontAlgn="auto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de-DE" sz="2000" dirty="0" smtClean="0">
                <a:solidFill>
                  <a:schemeClr val="tx2"/>
                </a:solidFill>
                <a:latin typeface="+mn-lt"/>
                <a:cs typeface="+mn-cs"/>
              </a:rPr>
              <a:t>Aufgaben: Herstellung von Kontakten, Betriebserkundung, Beratung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8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JUNIOR Geschäftsstelle überprüft Firmenname und Geschäftsidee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D4A5E-A38B-4FCE-82DE-8D02A3E1787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2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420938"/>
            <a:ext cx="7107238" cy="1179512"/>
          </a:xfrm>
        </p:spPr>
        <p:txBody>
          <a:bodyPr anchor="b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3716338"/>
            <a:ext cx="7107238" cy="17287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7" name="Picture 59" descr="IW-02-254x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55838"/>
          </a:xfrm>
          <a:prstGeom prst="rect">
            <a:avLst/>
          </a:prstGeom>
          <a:noFill/>
        </p:spPr>
      </p:pic>
      <p:pic>
        <p:nvPicPr>
          <p:cNvPr id="1026" name="D8A9E396-7FA2-4ABD-B696-B18CFF9C9084" descr="0C0109D8-7338-4060-96A5-52B7EAE9DCD8@fri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37" y="370090"/>
            <a:ext cx="1914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 56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6121400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86363" y="6524625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6729013" y="1773238"/>
            <a:ext cx="2017712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56x120mm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klein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00808"/>
            <a:ext cx="6121400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386363" y="6524625"/>
            <a:ext cx="360362" cy="196850"/>
          </a:xfrm>
        </p:spPr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729013" y="1772816"/>
            <a:ext cx="2017712" cy="126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729013" y="3267056"/>
            <a:ext cx="2017712" cy="126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729013" y="4761296"/>
            <a:ext cx="2017712" cy="126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Inhaltsplatzhalter 10"/>
          <p:cNvSpPr>
            <a:spLocks noGrp="1"/>
          </p:cNvSpPr>
          <p:nvPr>
            <p:ph sz="quarter" idx="15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0331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erfolie ohn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4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Film 4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Medienplatzhalt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66725" y="1773238"/>
            <a:ext cx="6238800" cy="467995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Film 4:3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Film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Medienplatzhalter 5"/>
          <p:cNvSpPr>
            <a:spLocks noGrp="1"/>
          </p:cNvSpPr>
          <p:nvPr>
            <p:ph type="media" sz="quarter" idx="12" hasCustomPrompt="1"/>
          </p:nvPr>
        </p:nvSpPr>
        <p:spPr>
          <a:xfrm>
            <a:off x="466725" y="1773238"/>
            <a:ext cx="8210550" cy="467995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Film 16:9</a:t>
            </a: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JUNIOR Informationsveranstaltung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40D4F-E76B-4F45-8060-114EF5D49C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0097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105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1700213"/>
            <a:ext cx="8210550" cy="720000"/>
          </a:xfrm>
          <a:gradFill flip="none" rotWithShape="1">
            <a:gsLst>
              <a:gs pos="2300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lIns="360000" anchor="ctr" anchorCtr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1 EINGEBEN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2756529"/>
            <a:ext cx="8210550" cy="720000"/>
          </a:xfrm>
          <a:gradFill flip="none" rotWithShape="1">
            <a:gsLst>
              <a:gs pos="2300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2 EINGEBEN</a:t>
            </a:r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3812845"/>
            <a:ext cx="8210550" cy="720000"/>
          </a:xfrm>
          <a:gradFill flip="none" rotWithShape="1">
            <a:gsLst>
              <a:gs pos="2300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3 EINGEBEN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4869160"/>
            <a:ext cx="8210550" cy="720000"/>
          </a:xfrm>
          <a:gradFill flip="none" rotWithShape="1">
            <a:gsLst>
              <a:gs pos="23000">
                <a:schemeClr val="tx2"/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THEMA 4 EINGEBEN</a:t>
            </a:r>
          </a:p>
        </p:txBody>
      </p:sp>
    </p:spTree>
    <p:extLst>
      <p:ext uri="{BB962C8B-B14F-4D97-AF65-F5344CB8AC3E}">
        <p14:creationId xmlns:p14="http://schemas.microsoft.com/office/powerpoint/2010/main" val="28685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80000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00213"/>
            <a:ext cx="8280000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2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92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kurze Aufzählungs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80000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2" y="1700212"/>
            <a:ext cx="8280000" cy="4680000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Wingdings 3" pitchFamily="18" charset="2"/>
              <a:buChar char=""/>
              <a:defRPr sz="3000" baseline="0"/>
            </a:lvl1pPr>
          </a:lstStyle>
          <a:p>
            <a:pPr lvl="0"/>
            <a:r>
              <a:rPr lang="de-DE" dirty="0" smtClean="0"/>
              <a:t>Folie für kurze max. 5 Aufzählungen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ild 228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6724" y="1773238"/>
            <a:ext cx="8280000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228x120mm</a:t>
            </a:r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, Inhalt und Bild 170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6" y="1700213"/>
            <a:ext cx="2017712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2625325" y="1773238"/>
            <a:ext cx="6121400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170x120mm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Bild 114x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6" y="1700213"/>
            <a:ext cx="4033838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 hasCustomPrompt="1"/>
          </p:nvPr>
        </p:nvSpPr>
        <p:spPr>
          <a:xfrm>
            <a:off x="4641450" y="1773238"/>
            <a:ext cx="4105275" cy="4320000"/>
          </a:xfr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defRPr lang="de-DE" sz="1400" b="1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 smtClean="0"/>
              <a:t>Bild 114x120mm</a:t>
            </a:r>
            <a:endParaRPr lang="de-DE" dirty="0"/>
          </a:p>
        </p:txBody>
      </p:sp>
      <p:sp>
        <p:nvSpPr>
          <p:cNvPr id="9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x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9854" y="828000"/>
            <a:ext cx="8280000" cy="461665"/>
          </a:xfrm>
        </p:spPr>
        <p:txBody>
          <a:bodyPr/>
          <a:lstStyle/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6" y="1700213"/>
            <a:ext cx="4033838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716016" y="1700213"/>
            <a:ext cx="4033838" cy="432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1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2 x Inhalt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6725" y="828000"/>
            <a:ext cx="8280000" cy="4616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Überschrift (30pt), Untertitel (20pt)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725" y="1700212"/>
            <a:ext cx="8280000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2"/>
          </p:nvPr>
        </p:nvSpPr>
        <p:spPr>
          <a:xfrm>
            <a:off x="466725" y="3861288"/>
            <a:ext cx="8280000" cy="216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468313" y="6120000"/>
            <a:ext cx="8280400" cy="180000"/>
          </a:xfrm>
        </p:spPr>
        <p:txBody>
          <a:bodyPr/>
          <a:lstStyle>
            <a:lvl1pPr>
              <a:spcBef>
                <a:spcPts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Fußnoten und Quellenangaben (maximal zweizeilig)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751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828000"/>
            <a:ext cx="828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smtClean="0"/>
              <a:t>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0000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Erste Textebene ohne Aufzählungszeichen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6725" y="6524625"/>
            <a:ext cx="777716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6363" y="6524625"/>
            <a:ext cx="3603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FDA21BCB-134B-45DD-AE3B-8334DDFDED3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47" descr="IW-02-254x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755650"/>
          </a:xfrm>
          <a:prstGeom prst="rect">
            <a:avLst/>
          </a:prstGeom>
          <a:noFill/>
        </p:spPr>
      </p:pic>
      <p:pic>
        <p:nvPicPr>
          <p:cNvPr id="2050" name="D8A9E396-7FA2-4ABD-B696-B18CFF9C9084" descr="0C0109D8-7338-4060-96A5-52B7EAE9DCD8@fritz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156" y="104775"/>
            <a:ext cx="1914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ts val="1400"/>
        </a:spcBef>
        <a:spcAft>
          <a:spcPct val="0"/>
        </a:spcAft>
        <a:defRPr sz="2000" b="1" baseline="0">
          <a:solidFill>
            <a:schemeClr val="bg2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lnSpc>
          <a:spcPct val="100000"/>
        </a:lnSpc>
        <a:spcBef>
          <a:spcPts val="1400"/>
        </a:spcBef>
        <a:spcAft>
          <a:spcPct val="0"/>
        </a:spcAft>
        <a:buClr>
          <a:schemeClr val="tx2"/>
        </a:buClr>
        <a:buFont typeface="Wingdings 3" pitchFamily="18" charset="2"/>
        <a:buChar char="}"/>
        <a:defRPr sz="2000">
          <a:solidFill>
            <a:schemeClr val="bg2"/>
          </a:solidFill>
          <a:latin typeface="+mn-lt"/>
        </a:defRPr>
      </a:lvl2pPr>
      <a:lvl3pPr marL="358775" indent="-1778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600">
          <a:solidFill>
            <a:schemeClr val="bg2"/>
          </a:solidFill>
          <a:latin typeface="+mn-lt"/>
        </a:defRPr>
      </a:lvl3pPr>
      <a:lvl4pPr marL="538163" indent="-177800" algn="l" rtl="0" eaLnBrk="1" fontAlgn="base" hangingPunct="1">
        <a:lnSpc>
          <a:spcPct val="100000"/>
        </a:lnSpc>
        <a:spcBef>
          <a:spcPts val="11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4pPr>
      <a:lvl5pPr marL="717550" indent="-177800" algn="l" rtl="0" eaLnBrk="1" fontAlgn="base" hangingPunct="1">
        <a:lnSpc>
          <a:spcPct val="100000"/>
        </a:lnSpc>
        <a:spcBef>
          <a:spcPts val="1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5pPr>
      <a:lvl6pPr marL="11747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6pPr>
      <a:lvl7pPr marL="16319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7pPr>
      <a:lvl8pPr marL="20891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8pPr>
      <a:lvl9pPr marL="2546350" indent="-177800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lr>
          <a:schemeClr val="bg2"/>
        </a:buClr>
        <a:buFont typeface="Wingdings 3" pitchFamily="18" charset="2"/>
        <a:buChar char="}"/>
        <a:defRPr sz="1400">
          <a:solidFill>
            <a:schemeClr val="bg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iorprojekt.de/" TargetMode="External"/><Relationship Id="rId2" Type="http://schemas.openxmlformats.org/officeDocument/2006/relationships/hyperlink" Target="mailto:junior@iwkoeln.de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e@iwkoeln.de" TargetMode="External"/><Relationship Id="rId2" Type="http://schemas.openxmlformats.org/officeDocument/2006/relationships/hyperlink" Target="http://www.junior-programme.d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07238" cy="461665"/>
          </a:xfrm>
        </p:spPr>
        <p:txBody>
          <a:bodyPr/>
          <a:lstStyle/>
          <a:p>
            <a:r>
              <a:rPr lang="de-DE" altLang="de-DE" dirty="0" smtClean="0"/>
              <a:t>Lehrerinformationsveranstaltung</a:t>
            </a:r>
            <a:endParaRPr lang="de-DE" dirty="0"/>
          </a:p>
        </p:txBody>
      </p:sp>
      <p:pic>
        <p:nvPicPr>
          <p:cNvPr id="1026" name="Picture 2" descr="G:\IW-JUNIOR\Medien\LOGO\Bundesförderer\Fördererleiste\0234_Förderleiste-lang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9892"/>
            <a:ext cx="9036496" cy="186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IW-JUNIOR\VORLAGEN\Powerpoint Folien\JIV in Bearbeitung\Fotos\Präsen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12" y="1826448"/>
            <a:ext cx="6474814" cy="431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Didaktisches Konzept von Schülerfirmen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 rot="21381740" flipH="1">
            <a:off x="450940" y="1350172"/>
            <a:ext cx="2624399" cy="1829830"/>
            <a:chOff x="9525" y="1606776"/>
            <a:chExt cx="2269639" cy="1578840"/>
          </a:xfrm>
        </p:grpSpPr>
        <p:pic>
          <p:nvPicPr>
            <p:cNvPr id="8" name="Picture 13" descr="C:\Users\Mike\Desktop\sss_Schatten.png"/>
            <p:cNvPicPr>
              <a:picLocks noChangeAspect="1" noChangeArrowheads="1"/>
            </p:cNvPicPr>
            <p:nvPr/>
          </p:nvPicPr>
          <p:blipFill>
            <a:blip r:embed="rId4" cstate="print"/>
            <a:srcRect t="16780" b="15228"/>
            <a:stretch>
              <a:fillRect/>
            </a:stretch>
          </p:blipFill>
          <p:spPr bwMode="auto">
            <a:xfrm>
              <a:off x="9525" y="1606776"/>
              <a:ext cx="2269639" cy="1578840"/>
            </a:xfrm>
            <a:prstGeom prst="rect">
              <a:avLst/>
            </a:prstGeom>
            <a:noFill/>
          </p:spPr>
        </p:pic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10473" y="1696577"/>
              <a:ext cx="2014321" cy="1288251"/>
            </a:xfrm>
            <a:custGeom>
              <a:avLst/>
              <a:gdLst/>
              <a:ahLst/>
              <a:cxnLst>
                <a:cxn ang="0">
                  <a:pos x="752" y="48"/>
                </a:cxn>
                <a:cxn ang="0">
                  <a:pos x="0" y="0"/>
                </a:cxn>
                <a:cxn ang="0">
                  <a:pos x="62" y="1298"/>
                </a:cxn>
                <a:cxn ang="0">
                  <a:pos x="752" y="1351"/>
                </a:cxn>
                <a:cxn ang="0">
                  <a:pos x="2165" y="1384"/>
                </a:cxn>
                <a:cxn ang="0">
                  <a:pos x="2165" y="72"/>
                </a:cxn>
                <a:cxn ang="0">
                  <a:pos x="752" y="48"/>
                </a:cxn>
              </a:cxnLst>
              <a:rect l="0" t="0" r="r" b="b"/>
              <a:pathLst>
                <a:path w="2165" h="1384">
                  <a:moveTo>
                    <a:pt x="752" y="48"/>
                  </a:moveTo>
                  <a:cubicBezTo>
                    <a:pt x="499" y="48"/>
                    <a:pt x="0" y="0"/>
                    <a:pt x="0" y="0"/>
                  </a:cubicBezTo>
                  <a:cubicBezTo>
                    <a:pt x="62" y="1298"/>
                    <a:pt x="62" y="1298"/>
                    <a:pt x="62" y="1298"/>
                  </a:cubicBezTo>
                  <a:cubicBezTo>
                    <a:pt x="62" y="1298"/>
                    <a:pt x="508" y="1351"/>
                    <a:pt x="752" y="1351"/>
                  </a:cubicBezTo>
                  <a:cubicBezTo>
                    <a:pt x="852" y="1353"/>
                    <a:pt x="2165" y="1384"/>
                    <a:pt x="2165" y="1384"/>
                  </a:cubicBezTo>
                  <a:cubicBezTo>
                    <a:pt x="2165" y="72"/>
                    <a:pt x="2165" y="72"/>
                    <a:pt x="2165" y="72"/>
                  </a:cubicBezTo>
                  <a:cubicBezTo>
                    <a:pt x="2165" y="72"/>
                    <a:pt x="911" y="51"/>
                    <a:pt x="752" y="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2D07A"/>
                </a:gs>
                <a:gs pos="70000">
                  <a:srgbClr val="F1F17B"/>
                </a:gs>
                <a:gs pos="100000">
                  <a:srgbClr val="F8F6A8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>
                  <a:solidFill>
                    <a:srgbClr val="000000"/>
                  </a:solidFill>
                  <a:latin typeface="Bradley Hand ITC" pitchFamily="66" charset="0"/>
                </a:rPr>
                <a:t>Wirtschaftliches Denken fördern</a:t>
              </a:r>
            </a:p>
          </p:txBody>
        </p:sp>
      </p:grpSp>
      <p:grpSp>
        <p:nvGrpSpPr>
          <p:cNvPr id="10" name="Gruppieren 9"/>
          <p:cNvGrpSpPr/>
          <p:nvPr/>
        </p:nvGrpSpPr>
        <p:grpSpPr>
          <a:xfrm rot="157435" flipH="1">
            <a:off x="485392" y="3117416"/>
            <a:ext cx="3168516" cy="1669998"/>
            <a:chOff x="9525" y="1606776"/>
            <a:chExt cx="2269639" cy="1578840"/>
          </a:xfrm>
        </p:grpSpPr>
        <p:pic>
          <p:nvPicPr>
            <p:cNvPr id="11" name="Picture 13" descr="C:\Users\Mike\Desktop\sss_Schatten.png"/>
            <p:cNvPicPr>
              <a:picLocks noChangeAspect="1" noChangeArrowheads="1"/>
            </p:cNvPicPr>
            <p:nvPr/>
          </p:nvPicPr>
          <p:blipFill>
            <a:blip r:embed="rId4" cstate="print"/>
            <a:srcRect t="16780" b="15228"/>
            <a:stretch>
              <a:fillRect/>
            </a:stretch>
          </p:blipFill>
          <p:spPr bwMode="auto">
            <a:xfrm>
              <a:off x="9525" y="1606776"/>
              <a:ext cx="2269639" cy="1578840"/>
            </a:xfrm>
            <a:prstGeom prst="rect">
              <a:avLst/>
            </a:prstGeom>
            <a:noFill/>
          </p:spPr>
        </p:pic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10473" y="1696577"/>
              <a:ext cx="2014321" cy="1288251"/>
            </a:xfrm>
            <a:custGeom>
              <a:avLst/>
              <a:gdLst/>
              <a:ahLst/>
              <a:cxnLst>
                <a:cxn ang="0">
                  <a:pos x="752" y="48"/>
                </a:cxn>
                <a:cxn ang="0">
                  <a:pos x="0" y="0"/>
                </a:cxn>
                <a:cxn ang="0">
                  <a:pos x="62" y="1298"/>
                </a:cxn>
                <a:cxn ang="0">
                  <a:pos x="752" y="1351"/>
                </a:cxn>
                <a:cxn ang="0">
                  <a:pos x="2165" y="1384"/>
                </a:cxn>
                <a:cxn ang="0">
                  <a:pos x="2165" y="72"/>
                </a:cxn>
                <a:cxn ang="0">
                  <a:pos x="752" y="48"/>
                </a:cxn>
              </a:cxnLst>
              <a:rect l="0" t="0" r="r" b="b"/>
              <a:pathLst>
                <a:path w="2165" h="1384">
                  <a:moveTo>
                    <a:pt x="752" y="48"/>
                  </a:moveTo>
                  <a:cubicBezTo>
                    <a:pt x="499" y="48"/>
                    <a:pt x="0" y="0"/>
                    <a:pt x="0" y="0"/>
                  </a:cubicBezTo>
                  <a:cubicBezTo>
                    <a:pt x="62" y="1298"/>
                    <a:pt x="62" y="1298"/>
                    <a:pt x="62" y="1298"/>
                  </a:cubicBezTo>
                  <a:cubicBezTo>
                    <a:pt x="62" y="1298"/>
                    <a:pt x="508" y="1351"/>
                    <a:pt x="752" y="1351"/>
                  </a:cubicBezTo>
                  <a:cubicBezTo>
                    <a:pt x="852" y="1353"/>
                    <a:pt x="2165" y="1384"/>
                    <a:pt x="2165" y="1384"/>
                  </a:cubicBezTo>
                  <a:cubicBezTo>
                    <a:pt x="2165" y="72"/>
                    <a:pt x="2165" y="72"/>
                    <a:pt x="2165" y="72"/>
                  </a:cubicBezTo>
                  <a:cubicBezTo>
                    <a:pt x="2165" y="72"/>
                    <a:pt x="911" y="51"/>
                    <a:pt x="752" y="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2D07A"/>
                </a:gs>
                <a:gs pos="70000">
                  <a:srgbClr val="F1F17B"/>
                </a:gs>
                <a:gs pos="100000">
                  <a:srgbClr val="F8F6A8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>
                  <a:solidFill>
                    <a:srgbClr val="000000"/>
                  </a:solidFill>
                  <a:latin typeface="Bradley Hand ITC" pitchFamily="66" charset="0"/>
                </a:rPr>
                <a:t>Berufsvorbereitung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 rot="21320559" flipH="1">
            <a:off x="518803" y="4796389"/>
            <a:ext cx="2750146" cy="1835495"/>
            <a:chOff x="9525" y="1606776"/>
            <a:chExt cx="2269639" cy="1578840"/>
          </a:xfrm>
        </p:grpSpPr>
        <p:pic>
          <p:nvPicPr>
            <p:cNvPr id="14" name="Picture 13" descr="C:\Users\Mike\Desktop\sss_Schatten.png"/>
            <p:cNvPicPr>
              <a:picLocks noChangeAspect="1" noChangeArrowheads="1"/>
            </p:cNvPicPr>
            <p:nvPr/>
          </p:nvPicPr>
          <p:blipFill>
            <a:blip r:embed="rId4" cstate="print"/>
            <a:srcRect t="16780" b="15228"/>
            <a:stretch>
              <a:fillRect/>
            </a:stretch>
          </p:blipFill>
          <p:spPr bwMode="auto">
            <a:xfrm>
              <a:off x="9525" y="1606776"/>
              <a:ext cx="2269639" cy="1578840"/>
            </a:xfrm>
            <a:prstGeom prst="rect">
              <a:avLst/>
            </a:prstGeom>
            <a:noFill/>
          </p:spPr>
        </p:pic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10473" y="1696577"/>
              <a:ext cx="2014321" cy="1288251"/>
            </a:xfrm>
            <a:custGeom>
              <a:avLst/>
              <a:gdLst/>
              <a:ahLst/>
              <a:cxnLst>
                <a:cxn ang="0">
                  <a:pos x="752" y="48"/>
                </a:cxn>
                <a:cxn ang="0">
                  <a:pos x="0" y="0"/>
                </a:cxn>
                <a:cxn ang="0">
                  <a:pos x="62" y="1298"/>
                </a:cxn>
                <a:cxn ang="0">
                  <a:pos x="752" y="1351"/>
                </a:cxn>
                <a:cxn ang="0">
                  <a:pos x="2165" y="1384"/>
                </a:cxn>
                <a:cxn ang="0">
                  <a:pos x="2165" y="72"/>
                </a:cxn>
                <a:cxn ang="0">
                  <a:pos x="752" y="48"/>
                </a:cxn>
              </a:cxnLst>
              <a:rect l="0" t="0" r="r" b="b"/>
              <a:pathLst>
                <a:path w="2165" h="1384">
                  <a:moveTo>
                    <a:pt x="752" y="48"/>
                  </a:moveTo>
                  <a:cubicBezTo>
                    <a:pt x="499" y="48"/>
                    <a:pt x="0" y="0"/>
                    <a:pt x="0" y="0"/>
                  </a:cubicBezTo>
                  <a:cubicBezTo>
                    <a:pt x="62" y="1298"/>
                    <a:pt x="62" y="1298"/>
                    <a:pt x="62" y="1298"/>
                  </a:cubicBezTo>
                  <a:cubicBezTo>
                    <a:pt x="62" y="1298"/>
                    <a:pt x="508" y="1351"/>
                    <a:pt x="752" y="1351"/>
                  </a:cubicBezTo>
                  <a:cubicBezTo>
                    <a:pt x="852" y="1353"/>
                    <a:pt x="2165" y="1384"/>
                    <a:pt x="2165" y="1384"/>
                  </a:cubicBezTo>
                  <a:cubicBezTo>
                    <a:pt x="2165" y="72"/>
                    <a:pt x="2165" y="72"/>
                    <a:pt x="2165" y="72"/>
                  </a:cubicBezTo>
                  <a:cubicBezTo>
                    <a:pt x="2165" y="72"/>
                    <a:pt x="911" y="51"/>
                    <a:pt x="752" y="4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2D07A"/>
                </a:gs>
                <a:gs pos="70000">
                  <a:srgbClr val="F1F17B"/>
                </a:gs>
                <a:gs pos="100000">
                  <a:srgbClr val="F8F6A8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de-DE" sz="2400" b="1" dirty="0" smtClean="0">
                  <a:solidFill>
                    <a:srgbClr val="000000"/>
                  </a:solidFill>
                  <a:latin typeface="Bradley Hand ITC" pitchFamily="66" charset="0"/>
                </a:rPr>
                <a:t>Schlüssel-qualifikationen</a:t>
              </a:r>
              <a:endParaRPr lang="de-DE" sz="2400" b="1" dirty="0">
                <a:solidFill>
                  <a:srgbClr val="000000"/>
                </a:solidFill>
                <a:latin typeface="Bradley Hand ITC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20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Das Schülerfirmenjahr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Das bietet JUNIOR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Erste Schritte und 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7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Schülerfirmenjahr</a:t>
            </a:r>
            <a:endParaRPr lang="de-DE" dirty="0"/>
          </a:p>
        </p:txBody>
      </p:sp>
      <p:sp>
        <p:nvSpPr>
          <p:cNvPr id="5" name="Freeform 8"/>
          <p:cNvSpPr>
            <a:spLocks/>
          </p:cNvSpPr>
          <p:nvPr/>
        </p:nvSpPr>
        <p:spPr bwMode="gray">
          <a:xfrm>
            <a:off x="3486150" y="1485900"/>
            <a:ext cx="5172075" cy="4759325"/>
          </a:xfrm>
          <a:custGeom>
            <a:avLst/>
            <a:gdLst>
              <a:gd name="connsiteX0" fmla="*/ 1405 w 10000"/>
              <a:gd name="connsiteY0" fmla="*/ 9977 h 10000"/>
              <a:gd name="connsiteX1" fmla="*/ 4985 w 10000"/>
              <a:gd name="connsiteY1" fmla="*/ 8996 h 10000"/>
              <a:gd name="connsiteX2" fmla="*/ 9124 w 10000"/>
              <a:gd name="connsiteY2" fmla="*/ 4498 h 10000"/>
              <a:gd name="connsiteX3" fmla="*/ 9745 w 10000"/>
              <a:gd name="connsiteY3" fmla="*/ 4703 h 10000"/>
              <a:gd name="connsiteX4" fmla="*/ 9751 w 10000"/>
              <a:gd name="connsiteY4" fmla="*/ 4682 h 10000"/>
              <a:gd name="connsiteX5" fmla="*/ 9756 w 10000"/>
              <a:gd name="connsiteY5" fmla="*/ 4682 h 10000"/>
              <a:gd name="connsiteX6" fmla="*/ 9557 w 10000"/>
              <a:gd name="connsiteY6" fmla="*/ 0 h 10000"/>
              <a:gd name="connsiteX7" fmla="*/ 9547 w 10000"/>
              <a:gd name="connsiteY7" fmla="*/ 0 h 10000"/>
              <a:gd name="connsiteX8" fmla="*/ 7225 w 10000"/>
              <a:gd name="connsiteY8" fmla="*/ 3792 h 10000"/>
              <a:gd name="connsiteX9" fmla="*/ 7836 w 10000"/>
              <a:gd name="connsiteY9" fmla="*/ 4068 h 10000"/>
              <a:gd name="connsiteX10" fmla="*/ 4618 w 10000"/>
              <a:gd name="connsiteY10" fmla="*/ 8273 h 10000"/>
              <a:gd name="connsiteX11" fmla="*/ 41 w 10000"/>
              <a:gd name="connsiteY11" fmla="*/ 9581 h 10000"/>
              <a:gd name="connsiteX12" fmla="*/ 0 w 10000"/>
              <a:gd name="connsiteY12" fmla="*/ 9822 h 10000"/>
              <a:gd name="connsiteX13" fmla="*/ 1405 w 10000"/>
              <a:gd name="connsiteY13" fmla="*/ 997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10000">
                <a:moveTo>
                  <a:pt x="1405" y="9977"/>
                </a:moveTo>
                <a:cubicBezTo>
                  <a:pt x="1405" y="9977"/>
                  <a:pt x="3030" y="10000"/>
                  <a:pt x="4985" y="8996"/>
                </a:cubicBezTo>
                <a:cubicBezTo>
                  <a:pt x="7729" y="7579"/>
                  <a:pt x="9124" y="4498"/>
                  <a:pt x="9124" y="4498"/>
                </a:cubicBezTo>
                <a:lnTo>
                  <a:pt x="9745" y="4703"/>
                </a:lnTo>
                <a:lnTo>
                  <a:pt x="9751" y="4682"/>
                </a:lnTo>
                <a:lnTo>
                  <a:pt x="9756" y="4682"/>
                </a:lnTo>
                <a:cubicBezTo>
                  <a:pt x="10000" y="2903"/>
                  <a:pt x="9659" y="608"/>
                  <a:pt x="9557" y="0"/>
                </a:cubicBezTo>
                <a:lnTo>
                  <a:pt x="9547" y="0"/>
                </a:lnTo>
                <a:cubicBezTo>
                  <a:pt x="8921" y="2324"/>
                  <a:pt x="7225" y="3792"/>
                  <a:pt x="7225" y="3792"/>
                </a:cubicBezTo>
                <a:lnTo>
                  <a:pt x="7836" y="4068"/>
                </a:lnTo>
                <a:cubicBezTo>
                  <a:pt x="7133" y="5841"/>
                  <a:pt x="6614" y="6730"/>
                  <a:pt x="4618" y="8273"/>
                </a:cubicBezTo>
                <a:cubicBezTo>
                  <a:pt x="2622" y="9822"/>
                  <a:pt x="41" y="9581"/>
                  <a:pt x="41" y="9581"/>
                </a:cubicBezTo>
                <a:lnTo>
                  <a:pt x="0" y="9822"/>
                </a:lnTo>
                <a:cubicBezTo>
                  <a:pt x="616" y="9966"/>
                  <a:pt x="1405" y="9977"/>
                  <a:pt x="1405" y="99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indent="-190500" algn="ctr">
              <a:lnSpc>
                <a:spcPct val="95000"/>
              </a:lnSpc>
              <a:spcAft>
                <a:spcPts val="800"/>
              </a:spcAft>
              <a:buClr>
                <a:srgbClr val="808080"/>
              </a:buClr>
              <a:defRPr/>
            </a:pPr>
            <a:endParaRPr lang="de-DE" sz="2000" b="1" noProof="1">
              <a:solidFill>
                <a:srgbClr val="FFFFFF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23528" y="5733255"/>
            <a:ext cx="4984398" cy="720081"/>
            <a:chOff x="379690" y="5733255"/>
            <a:chExt cx="4984398" cy="720081"/>
          </a:xfrm>
        </p:grpSpPr>
        <p:cxnSp>
          <p:nvCxnSpPr>
            <p:cNvPr id="6" name="Gerade Verbindung 44"/>
            <p:cNvCxnSpPr>
              <a:cxnSpLocks noChangeShapeType="1"/>
            </p:cNvCxnSpPr>
            <p:nvPr/>
          </p:nvCxnSpPr>
          <p:spPr bwMode="gray">
            <a:xfrm flipH="1">
              <a:off x="379690" y="5733255"/>
              <a:ext cx="4984398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platzhalter 2"/>
            <p:cNvSpPr txBox="1">
              <a:spLocks/>
            </p:cNvSpPr>
            <p:nvPr/>
          </p:nvSpPr>
          <p:spPr bwMode="auto">
            <a:xfrm>
              <a:off x="379690" y="5733256"/>
              <a:ext cx="3904278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"/>
                <a:defRPr sz="3000" b="1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79388" indent="-1778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+mn-lt"/>
                </a:defRPr>
              </a:lvl2pPr>
              <a:lvl3pPr marL="358775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+mn-lt"/>
                </a:defRPr>
              </a:lvl3pPr>
              <a:lvl4pPr marL="538163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4pPr>
              <a:lvl5pPr marL="717550" indent="-1778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5pPr>
              <a:lvl6pPr marL="11747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6pPr>
              <a:lvl7pPr marL="16319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7pPr>
              <a:lvl8pPr marL="20891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8pPr>
              <a:lvl9pPr marL="25463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400" kern="0" dirty="0" smtClean="0"/>
                <a:t>Teamfindung</a:t>
              </a:r>
              <a:endParaRPr lang="de-DE" sz="2400" kern="0" dirty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39730" y="4869160"/>
            <a:ext cx="5704478" cy="731083"/>
            <a:chOff x="611560" y="5146189"/>
            <a:chExt cx="5704478" cy="731083"/>
          </a:xfrm>
        </p:grpSpPr>
        <p:cxnSp>
          <p:nvCxnSpPr>
            <p:cNvPr id="10" name="Gerade Verbindung 44"/>
            <p:cNvCxnSpPr>
              <a:cxnSpLocks noChangeShapeType="1"/>
            </p:cNvCxnSpPr>
            <p:nvPr/>
          </p:nvCxnSpPr>
          <p:spPr bwMode="gray">
            <a:xfrm flipH="1">
              <a:off x="683568" y="5146189"/>
              <a:ext cx="563247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platzhalter 2"/>
            <p:cNvSpPr txBox="1">
              <a:spLocks/>
            </p:cNvSpPr>
            <p:nvPr/>
          </p:nvSpPr>
          <p:spPr bwMode="auto">
            <a:xfrm>
              <a:off x="611560" y="5157192"/>
              <a:ext cx="482453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"/>
                <a:defRPr sz="3000" b="1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79388" indent="-1778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+mn-lt"/>
                </a:defRPr>
              </a:lvl2pPr>
              <a:lvl3pPr marL="358775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+mn-lt"/>
                </a:defRPr>
              </a:lvl3pPr>
              <a:lvl4pPr marL="538163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4pPr>
              <a:lvl5pPr marL="717550" indent="-1778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5pPr>
              <a:lvl6pPr marL="11747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6pPr>
              <a:lvl7pPr marL="16319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7pPr>
              <a:lvl8pPr marL="20891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8pPr>
              <a:lvl9pPr marL="25463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400" kern="0" dirty="0" smtClean="0"/>
                <a:t>Geschäftsidee und Firmenname</a:t>
              </a:r>
              <a:endParaRPr lang="de-DE" sz="2400" kern="0" dirty="0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1675834" y="4077072"/>
            <a:ext cx="5488454" cy="731083"/>
            <a:chOff x="611560" y="5146189"/>
            <a:chExt cx="5632470" cy="731083"/>
          </a:xfrm>
        </p:grpSpPr>
        <p:cxnSp>
          <p:nvCxnSpPr>
            <p:cNvPr id="15" name="Gerade Verbindung 44"/>
            <p:cNvCxnSpPr>
              <a:cxnSpLocks noChangeShapeType="1"/>
            </p:cNvCxnSpPr>
            <p:nvPr/>
          </p:nvCxnSpPr>
          <p:spPr bwMode="gray">
            <a:xfrm flipH="1">
              <a:off x="611560" y="5146189"/>
              <a:ext cx="563247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platzhalter 2"/>
            <p:cNvSpPr txBox="1">
              <a:spLocks/>
            </p:cNvSpPr>
            <p:nvPr/>
          </p:nvSpPr>
          <p:spPr bwMode="auto">
            <a:xfrm>
              <a:off x="611560" y="5157192"/>
              <a:ext cx="482453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"/>
                <a:defRPr sz="3000" b="1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79388" indent="-1778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+mn-lt"/>
                </a:defRPr>
              </a:lvl2pPr>
              <a:lvl3pPr marL="358775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+mn-lt"/>
                </a:defRPr>
              </a:lvl3pPr>
              <a:lvl4pPr marL="538163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4pPr>
              <a:lvl5pPr marL="717550" indent="-1778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5pPr>
              <a:lvl6pPr marL="11747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6pPr>
              <a:lvl7pPr marL="16319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7pPr>
              <a:lvl8pPr marL="20891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8pPr>
              <a:lvl9pPr marL="25463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400" kern="0" dirty="0" smtClean="0"/>
                <a:t>In Abteilungen einteilen</a:t>
              </a:r>
              <a:endParaRPr lang="de-DE" sz="2400" kern="0" dirty="0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2051720" y="3212976"/>
            <a:ext cx="5184576" cy="731083"/>
            <a:chOff x="611560" y="5146189"/>
            <a:chExt cx="5632470" cy="731083"/>
          </a:xfrm>
        </p:grpSpPr>
        <p:cxnSp>
          <p:nvCxnSpPr>
            <p:cNvPr id="22" name="Gerade Verbindung 44"/>
            <p:cNvCxnSpPr>
              <a:cxnSpLocks noChangeShapeType="1"/>
            </p:cNvCxnSpPr>
            <p:nvPr/>
          </p:nvCxnSpPr>
          <p:spPr bwMode="gray">
            <a:xfrm flipH="1">
              <a:off x="611560" y="5146189"/>
              <a:ext cx="563247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platzhalter 2"/>
            <p:cNvSpPr txBox="1">
              <a:spLocks/>
            </p:cNvSpPr>
            <p:nvPr/>
          </p:nvSpPr>
          <p:spPr bwMode="auto">
            <a:xfrm>
              <a:off x="611560" y="5157192"/>
              <a:ext cx="482453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"/>
                <a:defRPr sz="3000" b="1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79388" indent="-1778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+mn-lt"/>
                </a:defRPr>
              </a:lvl2pPr>
              <a:lvl3pPr marL="358775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+mn-lt"/>
                </a:defRPr>
              </a:lvl3pPr>
              <a:lvl4pPr marL="538163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4pPr>
              <a:lvl5pPr marL="717550" indent="-1778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5pPr>
              <a:lvl6pPr marL="11747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6pPr>
              <a:lvl7pPr marL="16319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7pPr>
              <a:lvl8pPr marL="20891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8pPr>
              <a:lvl9pPr marL="25463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400" kern="0" dirty="0" smtClean="0"/>
                <a:t>Kapitalbeschaffung</a:t>
              </a:r>
              <a:endParaRPr lang="de-DE" sz="2400" kern="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411760" y="2348880"/>
            <a:ext cx="5560462" cy="731083"/>
            <a:chOff x="611560" y="5146189"/>
            <a:chExt cx="5632470" cy="731083"/>
          </a:xfrm>
        </p:grpSpPr>
        <p:cxnSp>
          <p:nvCxnSpPr>
            <p:cNvPr id="25" name="Gerade Verbindung 44"/>
            <p:cNvCxnSpPr>
              <a:cxnSpLocks noChangeShapeType="1"/>
            </p:cNvCxnSpPr>
            <p:nvPr/>
          </p:nvCxnSpPr>
          <p:spPr bwMode="gray">
            <a:xfrm flipH="1">
              <a:off x="611560" y="5146189"/>
              <a:ext cx="563247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platzhalter 2"/>
            <p:cNvSpPr txBox="1">
              <a:spLocks/>
            </p:cNvSpPr>
            <p:nvPr/>
          </p:nvSpPr>
          <p:spPr bwMode="auto">
            <a:xfrm>
              <a:off x="611560" y="5157192"/>
              <a:ext cx="482453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"/>
                <a:defRPr sz="3000" b="1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79388" indent="-1778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+mn-lt"/>
                </a:defRPr>
              </a:lvl2pPr>
              <a:lvl3pPr marL="358775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+mn-lt"/>
                </a:defRPr>
              </a:lvl3pPr>
              <a:lvl4pPr marL="538163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4pPr>
              <a:lvl5pPr marL="717550" indent="-1778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5pPr>
              <a:lvl6pPr marL="11747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6pPr>
              <a:lvl7pPr marL="16319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7pPr>
              <a:lvl8pPr marL="20891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8pPr>
              <a:lvl9pPr marL="25463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400" kern="0" dirty="0" smtClean="0"/>
                <a:t>Produktion, Marketing &amp; Verkauf</a:t>
              </a:r>
              <a:endParaRPr lang="de-DE" sz="2400" kern="0" dirty="0"/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3416261" y="1532571"/>
            <a:ext cx="4972163" cy="731083"/>
            <a:chOff x="611560" y="5146189"/>
            <a:chExt cx="5632470" cy="731083"/>
          </a:xfrm>
        </p:grpSpPr>
        <p:cxnSp>
          <p:nvCxnSpPr>
            <p:cNvPr id="28" name="Gerade Verbindung 44"/>
            <p:cNvCxnSpPr>
              <a:cxnSpLocks noChangeShapeType="1"/>
            </p:cNvCxnSpPr>
            <p:nvPr/>
          </p:nvCxnSpPr>
          <p:spPr bwMode="gray">
            <a:xfrm flipH="1">
              <a:off x="611560" y="5146189"/>
              <a:ext cx="5632470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platzhalter 2"/>
            <p:cNvSpPr txBox="1">
              <a:spLocks/>
            </p:cNvSpPr>
            <p:nvPr/>
          </p:nvSpPr>
          <p:spPr bwMode="auto">
            <a:xfrm>
              <a:off x="611560" y="5157192"/>
              <a:ext cx="4824536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457200" indent="-4572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"/>
                <a:defRPr sz="3000" b="1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179388" indent="-177800" algn="l" rtl="0" eaLnBrk="1" fontAlgn="base" hangingPunct="1">
                <a:lnSpc>
                  <a:spcPct val="10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+mn-lt"/>
                </a:defRPr>
              </a:lvl2pPr>
              <a:lvl3pPr marL="358775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+mn-lt"/>
                </a:defRPr>
              </a:lvl3pPr>
              <a:lvl4pPr marL="538163" indent="-177800" algn="l" rtl="0" eaLnBrk="1" fontAlgn="base" hangingPunct="1">
                <a:lnSpc>
                  <a:spcPct val="100000"/>
                </a:lnSpc>
                <a:spcBef>
                  <a:spcPts val="1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4pPr>
              <a:lvl5pPr marL="717550" indent="-177800" algn="l" rtl="0" eaLnBrk="1" fontAlgn="base" hangingPunct="1">
                <a:lnSpc>
                  <a:spcPct val="100000"/>
                </a:lnSpc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5pPr>
              <a:lvl6pPr marL="11747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6pPr>
              <a:lvl7pPr marL="16319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7pPr>
              <a:lvl8pPr marL="20891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8pPr>
              <a:lvl9pPr marL="2546350" indent="-177800" algn="l" rtl="0" eaLnBrk="1" fontAlgn="base" hangingPunct="1">
                <a:lnSpc>
                  <a:spcPct val="120000"/>
                </a:lnSpc>
                <a:spcBef>
                  <a:spcPct val="600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de-DE" sz="2400" kern="0" dirty="0" smtClean="0"/>
                <a:t>Zertifikate</a:t>
              </a:r>
              <a:endParaRPr lang="de-DE" sz="2400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5371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Teamfindung</a:t>
            </a:r>
            <a:endParaRPr lang="de-DE" dirty="0"/>
          </a:p>
        </p:txBody>
      </p:sp>
      <p:graphicFrame>
        <p:nvGraphicFramePr>
          <p:cNvPr id="4" name="Diagramm 3"/>
          <p:cNvGraphicFramePr/>
          <p:nvPr>
            <p:extLst>
              <p:ext uri="{D42A27DB-BD31-4B8C-83A1-F6EECF244321}">
                <p14:modId xmlns:p14="http://schemas.microsoft.com/office/powerpoint/2010/main" val="1563775622"/>
              </p:ext>
            </p:extLst>
          </p:nvPr>
        </p:nvGraphicFramePr>
        <p:xfrm>
          <a:off x="683568" y="1844824"/>
          <a:ext cx="7704856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Geschäftsidee und Firmenname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300128" y="1772816"/>
            <a:ext cx="5328440" cy="100870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Schüler </a:t>
            </a:r>
            <a:r>
              <a:rPr lang="de-DE" sz="2400" dirty="0"/>
              <a:t>wählen </a:t>
            </a:r>
            <a:r>
              <a:rPr lang="de-DE" sz="2400" dirty="0" smtClean="0"/>
              <a:t>Firmenname und Geschäftsidee selbst </a:t>
            </a:r>
            <a:r>
              <a:rPr lang="de-DE" sz="2400" dirty="0"/>
              <a:t>– je nach Interessen und Fähigkeiten der Schüler </a:t>
            </a:r>
            <a:endParaRPr lang="de-DE" sz="2400" b="0" dirty="0"/>
          </a:p>
          <a:p>
            <a:endParaRPr lang="de-DE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10723" r="31636" b="6578"/>
          <a:stretch/>
        </p:blipFill>
        <p:spPr bwMode="auto">
          <a:xfrm>
            <a:off x="416820" y="1844824"/>
            <a:ext cx="2426988" cy="3528392"/>
          </a:xfrm>
          <a:prstGeom prst="round2DiagRect">
            <a:avLst>
              <a:gd name="adj1" fmla="val 16667"/>
              <a:gd name="adj2" fmla="val 626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 descr="G:\IW-JUNIOR\VORLAGEN\Powerpoint Folien\JIV in Bearbeitung\Relaunch Fotos\expert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717032"/>
            <a:ext cx="3841998" cy="23073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6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finden wir eine Geschäftsidee?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2" y="1700212"/>
            <a:ext cx="3743648" cy="4680000"/>
          </a:xfrm>
        </p:spPr>
        <p:txBody>
          <a:bodyPr/>
          <a:lstStyle/>
          <a:p>
            <a:r>
              <a:rPr lang="de-DE" dirty="0" smtClean="0"/>
              <a:t>Ideenfindung mit der </a:t>
            </a:r>
            <a:r>
              <a:rPr lang="de-DE" dirty="0" err="1" smtClean="0"/>
              <a:t>Brainwriting</a:t>
            </a:r>
            <a:r>
              <a:rPr lang="de-DE" dirty="0"/>
              <a:t>-</a:t>
            </a:r>
            <a:r>
              <a:rPr lang="de-DE" dirty="0" smtClean="0"/>
              <a:t>Methode</a:t>
            </a:r>
            <a:endParaRPr lang="de-DE" dirty="0"/>
          </a:p>
        </p:txBody>
      </p:sp>
      <p:pic>
        <p:nvPicPr>
          <p:cNvPr id="6146" name="Picture 2" descr="G:\IW-JUNIOR\VORLAGEN\Powerpoint Folien\JIV in Bearbeitung\Relaunch Fotos\expert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58" y="1556791"/>
            <a:ext cx="3342458" cy="19558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28408"/>
              </p:ext>
            </p:extLst>
          </p:nvPr>
        </p:nvGraphicFramePr>
        <p:xfrm>
          <a:off x="539552" y="3717032"/>
          <a:ext cx="784887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952328"/>
                <a:gridCol w="3240361"/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1. Idee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2. Idee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 1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 2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Person n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 Abteilungen einteilen</a:t>
            </a:r>
            <a:endParaRPr lang="de-DE" dirty="0"/>
          </a:p>
        </p:txBody>
      </p:sp>
      <p:grpSp>
        <p:nvGrpSpPr>
          <p:cNvPr id="7" name="Gruppieren 7"/>
          <p:cNvGrpSpPr>
            <a:grpSpLocks/>
          </p:cNvGrpSpPr>
          <p:nvPr/>
        </p:nvGrpSpPr>
        <p:grpSpPr bwMode="auto">
          <a:xfrm>
            <a:off x="250844" y="1700808"/>
            <a:ext cx="8641637" cy="4896542"/>
            <a:chOff x="-979684" y="1870076"/>
            <a:chExt cx="7450139" cy="4378324"/>
          </a:xfrm>
        </p:grpSpPr>
        <p:grpSp>
          <p:nvGrpSpPr>
            <p:cNvPr id="9" name="Gruppieren 9"/>
            <p:cNvGrpSpPr>
              <a:grpSpLocks/>
            </p:cNvGrpSpPr>
            <p:nvPr/>
          </p:nvGrpSpPr>
          <p:grpSpPr bwMode="auto">
            <a:xfrm>
              <a:off x="-979684" y="1870076"/>
              <a:ext cx="7450139" cy="4378324"/>
              <a:chOff x="423862" y="1858964"/>
              <a:chExt cx="7450139" cy="4378324"/>
            </a:xfrm>
          </p:grpSpPr>
          <p:sp>
            <p:nvSpPr>
              <p:cNvPr id="62" name="Rectangle 22"/>
              <p:cNvSpPr>
                <a:spLocks noChangeArrowheads="1"/>
              </p:cNvSpPr>
              <p:nvPr/>
            </p:nvSpPr>
            <p:spPr bwMode="auto">
              <a:xfrm>
                <a:off x="3100514" y="1858964"/>
                <a:ext cx="1926343" cy="577213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b="1" dirty="0" smtClean="0">
                    <a:solidFill>
                      <a:schemeClr val="bg1"/>
                    </a:solidFill>
                  </a:rPr>
                  <a:t>Vorstandsvorsitz</a:t>
                </a:r>
                <a:endParaRPr lang="de-DE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428186" y="3014961"/>
                <a:ext cx="1305828" cy="1162028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/>
              </a:p>
            </p:txBody>
          </p: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2444751" y="3033071"/>
                <a:ext cx="1311524" cy="1163164"/>
                <a:chOff x="1519" y="1750"/>
                <a:chExt cx="1047" cy="1044"/>
              </a:xfrm>
            </p:grpSpPr>
            <p:sp>
              <p:nvSpPr>
                <p:cNvPr id="60" name="Rectangle 27"/>
                <p:cNvSpPr>
                  <a:spLocks noChangeArrowheads="1"/>
                </p:cNvSpPr>
                <p:nvPr/>
              </p:nvSpPr>
              <p:spPr bwMode="auto">
                <a:xfrm>
                  <a:off x="1519" y="1750"/>
                  <a:ext cx="1047" cy="1044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61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35" y="2060"/>
                  <a:ext cx="657" cy="426"/>
                </a:xfrm>
                <a:prstGeom prst="rect">
                  <a:avLst/>
                </a:prstGeom>
                <a:ln>
                  <a:noFill/>
                </a:ln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>
                  <a:spAutoFit/>
                </a:bodyPr>
                <a:lstStyle>
                  <a:lvl1pPr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1pPr>
                  <a:lvl2pPr marL="742950" indent="-285750"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2pPr>
                  <a:lvl3pPr marL="1143000" indent="-228600"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3pPr>
                  <a:lvl4pPr marL="1600200" indent="-228600"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4pPr>
                  <a:lvl5pPr marL="2057400" indent="-228600"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 b="1">
                      <a:solidFill>
                        <a:schemeClr val="bg2"/>
                      </a:solidFill>
                      <a:latin typeface="Arial Narrow" pitchFamily="34" charset="0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800" dirty="0"/>
                    <a:t>Marketing-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800" dirty="0"/>
                    <a:t>Leitung</a:t>
                  </a:r>
                </a:p>
              </p:txBody>
            </p:sp>
          </p:grpSp>
          <p:sp>
            <p:nvSpPr>
              <p:cNvPr id="14" name="Rectangle 29"/>
              <p:cNvSpPr>
                <a:spLocks noChangeArrowheads="1"/>
              </p:cNvSpPr>
              <p:nvPr/>
            </p:nvSpPr>
            <p:spPr bwMode="auto">
              <a:xfrm>
                <a:off x="6549435" y="3036061"/>
                <a:ext cx="1307269" cy="1160520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b="1" dirty="0">
                    <a:solidFill>
                      <a:schemeClr val="bg2"/>
                    </a:solidFill>
                    <a:latin typeface="Arial Narrow" pitchFamily="34" charset="0"/>
                  </a:rPr>
                  <a:t>Personalleitung</a:t>
                </a:r>
              </a:p>
            </p:txBody>
          </p:sp>
          <p:grpSp>
            <p:nvGrpSpPr>
              <p:cNvPr id="15" name="Group 31"/>
              <p:cNvGrpSpPr>
                <a:grpSpLocks/>
              </p:cNvGrpSpPr>
              <p:nvPr/>
            </p:nvGrpSpPr>
            <p:grpSpPr bwMode="auto">
              <a:xfrm>
                <a:off x="4460875" y="3035300"/>
                <a:ext cx="1306513" cy="1162050"/>
                <a:chOff x="2835" y="1752"/>
                <a:chExt cx="1043" cy="1043"/>
              </a:xfrm>
            </p:grpSpPr>
            <p:sp>
              <p:nvSpPr>
                <p:cNvPr id="58" name="Rectangle 32"/>
                <p:cNvSpPr>
                  <a:spLocks noChangeArrowheads="1"/>
                </p:cNvSpPr>
                <p:nvPr/>
              </p:nvSpPr>
              <p:spPr bwMode="auto">
                <a:xfrm>
                  <a:off x="2835" y="1750"/>
                  <a:ext cx="1039" cy="1044"/>
                </a:xfrm>
                <a:prstGeom prst="rect">
                  <a:avLst/>
                </a:prstGeom>
                <a:ln/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5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57" y="2096"/>
                  <a:ext cx="389" cy="357"/>
                </a:xfrm>
                <a:prstGeom prst="rect">
                  <a:avLst/>
                </a:prstGeom>
                <a:ln>
                  <a:noFill/>
                </a:ln>
                <a:extLst/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>
                  <a:defPPr>
                    <a:defRPr lang="de-DE"/>
                  </a:def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Finanz-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Leitung</a:t>
                  </a:r>
                </a:p>
              </p:txBody>
            </p:sp>
          </p:grpSp>
          <p:cxnSp>
            <p:nvCxnSpPr>
              <p:cNvPr id="16" name="AutoShape 34"/>
              <p:cNvCxnSpPr>
                <a:cxnSpLocks noChangeShapeType="1"/>
                <a:stCxn id="12" idx="0"/>
                <a:endCxn id="62" idx="2"/>
              </p:cNvCxnSpPr>
              <p:nvPr/>
            </p:nvCxnSpPr>
            <p:spPr bwMode="auto">
              <a:xfrm rot="5400000" flipH="1" flipV="1">
                <a:off x="2283001" y="1234277"/>
                <a:ext cx="578784" cy="2982584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AutoShape 35"/>
              <p:cNvCxnSpPr>
                <a:cxnSpLocks noChangeShapeType="1"/>
                <a:stCxn id="60" idx="0"/>
                <a:endCxn id="62" idx="2"/>
              </p:cNvCxnSpPr>
              <p:nvPr/>
            </p:nvCxnSpPr>
            <p:spPr bwMode="auto">
              <a:xfrm rot="5400000" flipH="1" flipV="1">
                <a:off x="3283652" y="2253039"/>
                <a:ext cx="596894" cy="96317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AutoShape 36"/>
              <p:cNvCxnSpPr>
                <a:cxnSpLocks noChangeShapeType="1"/>
                <a:stCxn id="58" idx="0"/>
                <a:endCxn id="62" idx="2"/>
              </p:cNvCxnSpPr>
              <p:nvPr/>
            </p:nvCxnSpPr>
            <p:spPr bwMode="auto">
              <a:xfrm rot="16200000" flipV="1">
                <a:off x="4289209" y="2210653"/>
                <a:ext cx="596895" cy="1047942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37"/>
              <p:cNvCxnSpPr>
                <a:cxnSpLocks noChangeShapeType="1"/>
                <a:stCxn id="14" idx="0"/>
                <a:endCxn id="62" idx="2"/>
              </p:cNvCxnSpPr>
              <p:nvPr/>
            </p:nvCxnSpPr>
            <p:spPr bwMode="auto">
              <a:xfrm rot="16200000" flipV="1">
                <a:off x="5333436" y="1166426"/>
                <a:ext cx="599884" cy="3139384"/>
              </a:xfrm>
              <a:prstGeom prst="bentConnector3">
                <a:avLst>
                  <a:gd name="adj1" fmla="val 50000"/>
                </a:avLst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0" name="Group 77"/>
              <p:cNvGrpSpPr>
                <a:grpSpLocks/>
              </p:cNvGrpSpPr>
              <p:nvPr/>
            </p:nvGrpSpPr>
            <p:grpSpPr bwMode="auto">
              <a:xfrm>
                <a:off x="446088" y="4529138"/>
                <a:ext cx="6732041" cy="1708150"/>
                <a:chOff x="281" y="2853"/>
                <a:chExt cx="4210" cy="762"/>
              </a:xfrm>
            </p:grpSpPr>
            <p:sp>
              <p:nvSpPr>
                <p:cNvPr id="53" name="Rectangle 3"/>
                <p:cNvSpPr>
                  <a:spLocks noChangeArrowheads="1"/>
                </p:cNvSpPr>
                <p:nvPr/>
              </p:nvSpPr>
              <p:spPr bwMode="auto">
                <a:xfrm>
                  <a:off x="281" y="2853"/>
                  <a:ext cx="824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Verpackung, </a:t>
                  </a:r>
                  <a:endParaRPr lang="de-DE" sz="1600" b="1" dirty="0" smtClean="0">
                    <a:solidFill>
                      <a:schemeClr val="bg2"/>
                    </a:solidFill>
                    <a:latin typeface="Arial Narrow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Lager</a:t>
                  </a: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, Versand</a:t>
                  </a:r>
                </a:p>
              </p:txBody>
            </p:sp>
            <p:sp>
              <p:nvSpPr>
                <p:cNvPr id="54" name="Rectangle 4"/>
                <p:cNvSpPr>
                  <a:spLocks noChangeArrowheads="1"/>
                </p:cNvSpPr>
                <p:nvPr/>
              </p:nvSpPr>
              <p:spPr bwMode="auto">
                <a:xfrm>
                  <a:off x="281" y="3270"/>
                  <a:ext cx="824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Produktion, </a:t>
                  </a:r>
                  <a:endParaRPr lang="de-DE" sz="1600" b="1" dirty="0" smtClean="0">
                    <a:solidFill>
                      <a:schemeClr val="bg2"/>
                    </a:solidFill>
                    <a:latin typeface="Arial Narrow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Technik</a:t>
                  </a:r>
                  <a:endParaRPr lang="de-DE" sz="1600" b="1" dirty="0">
                    <a:solidFill>
                      <a:schemeClr val="bg2"/>
                    </a:solidFill>
                    <a:latin typeface="Arial Narrow" pitchFamily="34" charset="0"/>
                  </a:endParaRPr>
                </a:p>
              </p:txBody>
            </p:sp>
            <p:cxnSp>
              <p:nvCxnSpPr>
                <p:cNvPr id="55" name="AutoShape 6"/>
                <p:cNvCxnSpPr>
                  <a:cxnSpLocks noChangeShapeType="1"/>
                </p:cNvCxnSpPr>
                <p:nvPr/>
              </p:nvCxnSpPr>
              <p:spPr bwMode="auto">
                <a:xfrm>
                  <a:off x="4491" y="3189"/>
                  <a:ext cx="0" cy="68"/>
                </a:xfrm>
                <a:prstGeom prst="straightConnector1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1" name="Group 79"/>
              <p:cNvGrpSpPr>
                <a:grpSpLocks/>
              </p:cNvGrpSpPr>
              <p:nvPr/>
            </p:nvGrpSpPr>
            <p:grpSpPr bwMode="auto">
              <a:xfrm>
                <a:off x="1056672" y="4529138"/>
                <a:ext cx="2653315" cy="1708150"/>
                <a:chOff x="636" y="2853"/>
                <a:chExt cx="1728" cy="762"/>
              </a:xfrm>
            </p:grpSpPr>
            <p:sp>
              <p:nvSpPr>
                <p:cNvPr id="48" name="Rectangle 41"/>
                <p:cNvSpPr>
                  <a:spLocks noChangeArrowheads="1"/>
                </p:cNvSpPr>
                <p:nvPr/>
              </p:nvSpPr>
              <p:spPr bwMode="auto">
                <a:xfrm>
                  <a:off x="1540" y="2853"/>
                  <a:ext cx="824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Werbung, Flyer, 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Homepage</a:t>
                  </a:r>
                  <a:endParaRPr lang="de-DE" sz="1600" b="1" dirty="0">
                    <a:solidFill>
                      <a:schemeClr val="bg2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9" name="Rectangle 42"/>
                <p:cNvSpPr>
                  <a:spLocks noChangeArrowheads="1"/>
                </p:cNvSpPr>
                <p:nvPr/>
              </p:nvSpPr>
              <p:spPr bwMode="auto">
                <a:xfrm>
                  <a:off x="1540" y="3270"/>
                  <a:ext cx="824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Pressearbeit</a:t>
                  </a:r>
                </a:p>
              </p:txBody>
            </p:sp>
            <p:cxnSp>
              <p:nvCxnSpPr>
                <p:cNvPr id="50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636" y="3193"/>
                  <a:ext cx="0" cy="68"/>
                </a:xfrm>
                <a:prstGeom prst="straightConnector1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2" name="Group 80"/>
              <p:cNvGrpSpPr>
                <a:grpSpLocks/>
              </p:cNvGrpSpPr>
              <p:nvPr/>
            </p:nvGrpSpPr>
            <p:grpSpPr bwMode="auto">
              <a:xfrm>
                <a:off x="3082004" y="4529138"/>
                <a:ext cx="2642521" cy="1708150"/>
                <a:chOff x="1889" y="2853"/>
                <a:chExt cx="1763" cy="762"/>
              </a:xfrm>
            </p:grpSpPr>
            <p:sp>
              <p:nvSpPr>
                <p:cNvPr id="43" name="Rectangle 15"/>
                <p:cNvSpPr>
                  <a:spLocks noChangeArrowheads="1"/>
                </p:cNvSpPr>
                <p:nvPr/>
              </p:nvSpPr>
              <p:spPr bwMode="auto">
                <a:xfrm>
                  <a:off x="2828" y="2853"/>
                  <a:ext cx="824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Kassenführung, </a:t>
                  </a:r>
                  <a:endParaRPr lang="de-DE" sz="1600" b="1" dirty="0" smtClean="0">
                    <a:solidFill>
                      <a:schemeClr val="bg2"/>
                    </a:solidFill>
                    <a:latin typeface="Arial Narrow" pitchFamily="34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Bank</a:t>
                  </a:r>
                  <a:endParaRPr lang="de-DE" sz="1600" b="1" dirty="0">
                    <a:solidFill>
                      <a:schemeClr val="bg2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44" name="Rectangle 16"/>
                <p:cNvSpPr>
                  <a:spLocks noChangeArrowheads="1"/>
                </p:cNvSpPr>
                <p:nvPr/>
              </p:nvSpPr>
              <p:spPr bwMode="auto">
                <a:xfrm>
                  <a:off x="2828" y="3270"/>
                  <a:ext cx="824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Buchführung</a:t>
                  </a:r>
                </a:p>
              </p:txBody>
            </p:sp>
            <p:cxnSp>
              <p:nvCxnSpPr>
                <p:cNvPr id="45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1889" y="3198"/>
                  <a:ext cx="0" cy="72"/>
                </a:xfrm>
                <a:prstGeom prst="straightConnector1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3" name="Group 81"/>
              <p:cNvGrpSpPr>
                <a:grpSpLocks/>
              </p:cNvGrpSpPr>
              <p:nvPr/>
            </p:nvGrpSpPr>
            <p:grpSpPr bwMode="auto">
              <a:xfrm>
                <a:off x="5120066" y="4508500"/>
                <a:ext cx="2720596" cy="1728788"/>
                <a:chOff x="3402" y="3270"/>
                <a:chExt cx="1498" cy="758"/>
              </a:xfrm>
            </p:grpSpPr>
            <p:sp>
              <p:nvSpPr>
                <p:cNvPr id="38" name="Rectangle 48"/>
                <p:cNvSpPr>
                  <a:spLocks noChangeArrowheads="1"/>
                </p:cNvSpPr>
                <p:nvPr/>
              </p:nvSpPr>
              <p:spPr bwMode="auto">
                <a:xfrm>
                  <a:off x="4171" y="3270"/>
                  <a:ext cx="729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Sitzungs-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err="1" smtClean="0">
                      <a:solidFill>
                        <a:schemeClr val="bg2"/>
                      </a:solidFill>
                      <a:latin typeface="Arial Narrow" pitchFamily="34" charset="0"/>
                    </a:rPr>
                    <a:t>protokolle</a:t>
                  </a:r>
                  <a:endParaRPr lang="de-DE" sz="1600" b="1" dirty="0" smtClean="0">
                    <a:solidFill>
                      <a:schemeClr val="bg2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39" name="Rectangle 49"/>
                <p:cNvSpPr>
                  <a:spLocks noChangeArrowheads="1"/>
                </p:cNvSpPr>
                <p:nvPr/>
              </p:nvSpPr>
              <p:spPr bwMode="auto">
                <a:xfrm>
                  <a:off x="4171" y="3683"/>
                  <a:ext cx="729" cy="345"/>
                </a:xfrm>
                <a:prstGeom prst="rect">
                  <a:avLst/>
                </a:prstGeom>
                <a:ln/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wrap="none" lIns="0" tIns="0" rIns="0" bIns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>
                      <a:solidFill>
                        <a:schemeClr val="bg2"/>
                      </a:solidFill>
                      <a:latin typeface="Arial Narrow" pitchFamily="34" charset="0"/>
                    </a:rPr>
                    <a:t>Löhne, </a:t>
                  </a: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Gehälter,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smtClean="0">
                      <a:solidFill>
                        <a:schemeClr val="bg2"/>
                      </a:solidFill>
                      <a:latin typeface="Arial Narrow" pitchFamily="34" charset="0"/>
                    </a:rPr>
                    <a:t>Mitarbeiter-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de-DE" sz="1600" b="1" dirty="0" err="1" smtClean="0">
                      <a:solidFill>
                        <a:schemeClr val="bg2"/>
                      </a:solidFill>
                      <a:latin typeface="Arial Narrow" pitchFamily="34" charset="0"/>
                    </a:rPr>
                    <a:t>motivation</a:t>
                  </a:r>
                  <a:endParaRPr lang="de-DE" sz="1600" b="1" dirty="0">
                    <a:solidFill>
                      <a:schemeClr val="bg2"/>
                    </a:solidFill>
                    <a:latin typeface="Arial Narrow" pitchFamily="34" charset="0"/>
                  </a:endParaRPr>
                </a:p>
              </p:txBody>
            </p:sp>
            <p:cxnSp>
              <p:nvCxnSpPr>
                <p:cNvPr id="40" name="AutoShape 51"/>
                <p:cNvCxnSpPr>
                  <a:cxnSpLocks noChangeShapeType="1"/>
                </p:cNvCxnSpPr>
                <p:nvPr/>
              </p:nvCxnSpPr>
              <p:spPr bwMode="auto">
                <a:xfrm>
                  <a:off x="3402" y="3615"/>
                  <a:ext cx="0" cy="69"/>
                </a:xfrm>
                <a:prstGeom prst="straightConnector1">
                  <a:avLst/>
                </a:prstGeom>
                <a:ln>
                  <a:headEnd/>
                  <a:tailEnd/>
                </a:ln>
                <a:extLst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</p:cxnSp>
          </p:grpSp>
          <p:sp>
            <p:nvSpPr>
              <p:cNvPr id="36" name="Rectangle 62"/>
              <p:cNvSpPr>
                <a:spLocks noChangeArrowheads="1"/>
              </p:cNvSpPr>
              <p:nvPr/>
            </p:nvSpPr>
            <p:spPr bwMode="auto">
              <a:xfrm>
                <a:off x="6388535" y="1867918"/>
                <a:ext cx="1485466" cy="561975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b="1" dirty="0" smtClean="0">
                    <a:solidFill>
                      <a:schemeClr val="bg1"/>
                    </a:solidFill>
                  </a:rPr>
                  <a:t>Schulpate</a:t>
                </a:r>
                <a:endParaRPr lang="de-DE" sz="1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65"/>
              <p:cNvSpPr>
                <a:spLocks noChangeArrowheads="1"/>
              </p:cNvSpPr>
              <p:nvPr/>
            </p:nvSpPr>
            <p:spPr bwMode="auto">
              <a:xfrm>
                <a:off x="423862" y="1862078"/>
                <a:ext cx="1570167" cy="581391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b="1" dirty="0" smtClean="0">
                    <a:solidFill>
                      <a:schemeClr val="bg1"/>
                    </a:solidFill>
                  </a:rPr>
                  <a:t>Wirtschaftspate</a:t>
                </a:r>
                <a:endParaRPr lang="de-DE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Line 67"/>
              <p:cNvSpPr>
                <a:spLocks noChangeShapeType="1"/>
              </p:cNvSpPr>
              <p:nvPr/>
            </p:nvSpPr>
            <p:spPr bwMode="auto">
              <a:xfrm>
                <a:off x="1994030" y="2133600"/>
                <a:ext cx="1083338" cy="0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7" name="Line 68"/>
              <p:cNvSpPr>
                <a:spLocks noChangeShapeType="1"/>
              </p:cNvSpPr>
              <p:nvPr/>
            </p:nvSpPr>
            <p:spPr bwMode="auto">
              <a:xfrm flipH="1" flipV="1">
                <a:off x="5026856" y="2162175"/>
                <a:ext cx="1361678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8" name="Line 69"/>
              <p:cNvSpPr>
                <a:spLocks noChangeShapeType="1"/>
              </p:cNvSpPr>
              <p:nvPr/>
            </p:nvSpPr>
            <p:spPr bwMode="auto">
              <a:xfrm flipH="1">
                <a:off x="4063684" y="2429894"/>
                <a:ext cx="2324850" cy="30622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prstDash val="dash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29" name="Line 71"/>
              <p:cNvSpPr>
                <a:spLocks noChangeShapeType="1"/>
              </p:cNvSpPr>
              <p:nvPr/>
            </p:nvSpPr>
            <p:spPr bwMode="auto">
              <a:xfrm>
                <a:off x="1077913" y="4178300"/>
                <a:ext cx="0" cy="358775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0" name="Line 72"/>
              <p:cNvSpPr>
                <a:spLocks noChangeShapeType="1"/>
              </p:cNvSpPr>
              <p:nvPr/>
            </p:nvSpPr>
            <p:spPr bwMode="auto">
              <a:xfrm>
                <a:off x="3059113" y="4178300"/>
                <a:ext cx="0" cy="358775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1" name="Line 73"/>
              <p:cNvSpPr>
                <a:spLocks noChangeShapeType="1"/>
              </p:cNvSpPr>
              <p:nvPr/>
            </p:nvSpPr>
            <p:spPr bwMode="auto">
              <a:xfrm>
                <a:off x="5114925" y="4159250"/>
                <a:ext cx="0" cy="358775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2" name="Line 74"/>
              <p:cNvSpPr>
                <a:spLocks noChangeShapeType="1"/>
              </p:cNvSpPr>
              <p:nvPr/>
            </p:nvSpPr>
            <p:spPr bwMode="auto">
              <a:xfrm>
                <a:off x="7183438" y="4168775"/>
                <a:ext cx="0" cy="358775"/>
              </a:xfrm>
              <a:prstGeom prst="line">
                <a:avLst/>
              </a:prstGeom>
              <a:noFill/>
              <a:ln w="317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  <p:sp>
            <p:nvSpPr>
              <p:cNvPr id="33" name="Line 75"/>
              <p:cNvSpPr>
                <a:spLocks noChangeShapeType="1"/>
              </p:cNvSpPr>
              <p:nvPr/>
            </p:nvSpPr>
            <p:spPr bwMode="auto">
              <a:xfrm>
                <a:off x="1994028" y="2443469"/>
                <a:ext cx="2069657" cy="292649"/>
              </a:xfrm>
              <a:prstGeom prst="line">
                <a:avLst/>
              </a:prstGeom>
              <a:noFill/>
              <a:ln w="25400" cap="rnd">
                <a:solidFill>
                  <a:schemeClr val="accent1"/>
                </a:solidFill>
                <a:prstDash val="sysDot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endParaRPr lang="de-DE"/>
              </a:p>
            </p:txBody>
          </p:sp>
        </p:grp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-775145" y="3356203"/>
              <a:ext cx="930552" cy="474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>
              <a:lvl1pPr eaLnBrk="0" hangingPunct="0">
                <a:spcBef>
                  <a:spcPts val="1400"/>
                </a:spcBef>
                <a:defRPr sz="2000" b="1">
                  <a:solidFill>
                    <a:schemeClr val="bg2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ts val="1400"/>
                </a:spcBef>
                <a:buClr>
                  <a:schemeClr val="tx2"/>
                </a:buClr>
                <a:buFont typeface="Wingdings 3" pitchFamily="18" charset="2"/>
                <a:buChar char="}"/>
                <a:defRPr sz="2000">
                  <a:solidFill>
                    <a:schemeClr val="bg2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ts val="1100"/>
                </a:spcBef>
                <a:buClr>
                  <a:schemeClr val="bg2"/>
                </a:buClr>
                <a:buFont typeface="Wingdings 3" pitchFamily="18" charset="2"/>
                <a:buChar char="}"/>
                <a:defRPr sz="1600">
                  <a:solidFill>
                    <a:schemeClr val="bg2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ts val="1100"/>
                </a:spcBef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ts val="100"/>
                </a:spcBef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ts val="100"/>
                </a:spcBef>
                <a:spcAft>
                  <a:spcPct val="0"/>
                </a:spcAft>
                <a:buClr>
                  <a:schemeClr val="bg2"/>
                </a:buClr>
                <a:buFont typeface="Wingdings 3" pitchFamily="18" charset="2"/>
                <a:buChar char="}"/>
                <a:defRPr sz="1400">
                  <a:solidFill>
                    <a:schemeClr val="bg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de-DE" altLang="de-DE" sz="1800" dirty="0" smtClean="0">
                  <a:latin typeface="Arial Narrow" pitchFamily="34" charset="0"/>
                </a:rPr>
                <a:t>Technische </a:t>
              </a:r>
              <a:endParaRPr lang="de-DE" altLang="de-DE" sz="1800" dirty="0">
                <a:latin typeface="Arial Narrow" pitchFamily="34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de-DE" altLang="de-DE" sz="1800" dirty="0">
                  <a:latin typeface="Arial Narrow" pitchFamily="34" charset="0"/>
                </a:rPr>
                <a:t> Leitung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34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Kapitalbeschaffung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7544" y="5931653"/>
            <a:ext cx="8208912" cy="881723"/>
          </a:xfrm>
        </p:spPr>
        <p:txBody>
          <a:bodyPr/>
          <a:lstStyle/>
          <a:p>
            <a:pPr marL="0" indent="0" algn="ctr">
              <a:buNone/>
            </a:pPr>
            <a:r>
              <a:rPr lang="de-DE" sz="2400" dirty="0"/>
              <a:t>90 Anteilscheine </a:t>
            </a:r>
            <a:r>
              <a:rPr lang="de-DE" sz="2400" dirty="0" smtClean="0"/>
              <a:t>à </a:t>
            </a:r>
            <a:r>
              <a:rPr lang="de-DE" sz="2400" dirty="0"/>
              <a:t>10 </a:t>
            </a:r>
            <a:r>
              <a:rPr lang="de-DE" sz="2400" dirty="0" smtClean="0"/>
              <a:t>€ </a:t>
            </a:r>
            <a:r>
              <a:rPr lang="de-DE" sz="2400" dirty="0"/>
              <a:t>bzw. Förderurkunden </a:t>
            </a:r>
            <a:r>
              <a:rPr lang="de-DE" sz="2400" dirty="0" smtClean="0"/>
              <a:t>à </a:t>
            </a:r>
            <a:r>
              <a:rPr lang="de-DE" sz="2400" dirty="0"/>
              <a:t>5-10 </a:t>
            </a:r>
            <a:r>
              <a:rPr lang="de-DE" sz="2400" dirty="0" smtClean="0"/>
              <a:t>€ </a:t>
            </a:r>
            <a:r>
              <a:rPr lang="de-DE" sz="2400" dirty="0"/>
              <a:t>werden zur Verfügung </a:t>
            </a:r>
            <a:r>
              <a:rPr lang="de-DE" sz="2400" dirty="0" smtClean="0"/>
              <a:t>gestellt</a:t>
            </a:r>
            <a:endParaRPr lang="de-DE" sz="24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11560" y="1626538"/>
            <a:ext cx="7570018" cy="3746678"/>
            <a:chOff x="29825" y="1666874"/>
            <a:chExt cx="5686001" cy="2765966"/>
          </a:xfrm>
        </p:grpSpPr>
        <p:pic>
          <p:nvPicPr>
            <p:cNvPr id="5" name="Picture 1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08"/>
            <a:stretch/>
          </p:blipFill>
          <p:spPr bwMode="auto">
            <a:xfrm>
              <a:off x="29825" y="1666874"/>
              <a:ext cx="4209649" cy="161354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4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76"/>
            <a:stretch/>
          </p:blipFill>
          <p:spPr bwMode="auto">
            <a:xfrm>
              <a:off x="755576" y="2204864"/>
              <a:ext cx="4209649" cy="15384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3" t="2095"/>
            <a:stretch>
              <a:fillRect/>
            </a:stretch>
          </p:blipFill>
          <p:spPr bwMode="auto">
            <a:xfrm>
              <a:off x="1435477" y="2783224"/>
              <a:ext cx="4280349" cy="16496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265376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0"/>
            <a:ext cx="8280000" cy="492443"/>
          </a:xfrm>
        </p:spPr>
        <p:txBody>
          <a:bodyPr/>
          <a:lstStyle/>
          <a:p>
            <a:pPr marL="0" indent="0"/>
            <a:r>
              <a:rPr lang="de-DE" sz="3200" dirty="0"/>
              <a:t>Produktion, Marketing &amp; Verkauf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995936" y="1700212"/>
            <a:ext cx="5040560" cy="2016820"/>
          </a:xfrm>
        </p:spPr>
        <p:txBody>
          <a:bodyPr/>
          <a:lstStyle/>
          <a:p>
            <a:r>
              <a:rPr lang="de-DE" sz="2400" dirty="0"/>
              <a:t>Bekanntheitsgrad des Unternehmens </a:t>
            </a:r>
            <a:r>
              <a:rPr lang="de-DE" sz="2400" dirty="0" smtClean="0"/>
              <a:t>steigern</a:t>
            </a:r>
            <a:endParaRPr lang="de-DE" sz="2400" dirty="0"/>
          </a:p>
          <a:p>
            <a:r>
              <a:rPr lang="de-DE" sz="2400" dirty="0" smtClean="0"/>
              <a:t>Unternehmenssitzungen</a:t>
            </a:r>
            <a:endParaRPr lang="de-DE" sz="2400" dirty="0"/>
          </a:p>
          <a:p>
            <a:r>
              <a:rPr lang="de-DE" sz="2400" dirty="0"/>
              <a:t>Buchführung </a:t>
            </a:r>
            <a:r>
              <a:rPr lang="de-DE" sz="2400" dirty="0" smtClean="0"/>
              <a:t>einreichen</a:t>
            </a:r>
            <a:endParaRPr lang="de-DE" sz="2400" dirty="0"/>
          </a:p>
        </p:txBody>
      </p:sp>
      <p:pic>
        <p:nvPicPr>
          <p:cNvPr id="2050" name="Picture 2" descr="G:\IW-JUNIOR\VORLAGEN\Powerpoint Folien\JIV in Bearbeitung\Fotos\P5147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1" r="4568"/>
          <a:stretch/>
        </p:blipFill>
        <p:spPr bwMode="auto">
          <a:xfrm>
            <a:off x="467544" y="1772816"/>
            <a:ext cx="3240360" cy="296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IW-JUNIOR\Events\JLW\2013-2014\NW\Fotos\Facebook\IMG_44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36724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7544" y="501317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"/>
            </a:pPr>
            <a:r>
              <a:rPr lang="de-DE" sz="2400" b="1" dirty="0">
                <a:solidFill>
                  <a:schemeClr val="bg2"/>
                </a:solidFill>
              </a:rPr>
              <a:t>Nutzung von Schulveranstaltungen zum Verkauf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2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828000"/>
            <a:ext cx="8280000" cy="492443"/>
          </a:xfrm>
        </p:spPr>
        <p:txBody>
          <a:bodyPr/>
          <a:lstStyle/>
          <a:p>
            <a:pPr marL="0" indent="0"/>
            <a:r>
              <a:rPr lang="de-DE" sz="3200" dirty="0" smtClean="0"/>
              <a:t>Zertifikate</a:t>
            </a: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7544" y="1700212"/>
            <a:ext cx="4392488" cy="4680000"/>
          </a:xfrm>
        </p:spPr>
        <p:txBody>
          <a:bodyPr/>
          <a:lstStyle/>
          <a:p>
            <a:r>
              <a:rPr lang="de-DE" sz="2400" dirty="0" smtClean="0"/>
              <a:t>Zertifikat durch die JUNIOR Geschäftsstelle</a:t>
            </a:r>
          </a:p>
          <a:p>
            <a:r>
              <a:rPr lang="de-DE" sz="2400" dirty="0" smtClean="0"/>
              <a:t>Zusätzliche Erstellung einer individuellen Teilnahmebestätigung durch den Schulpaten</a:t>
            </a:r>
            <a:endParaRPr lang="de-DE" sz="2400" dirty="0"/>
          </a:p>
        </p:txBody>
      </p:sp>
      <p:pic>
        <p:nvPicPr>
          <p:cNvPr id="5" name="Picture 7" descr="C:\Users\kschoene\Desktop\Teilnahmebestätigu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3095625" cy="439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IW-JUNIOR\VORLAGEN\Powerpoint Folien\JIV in Bearbeitung\Vorlagen\Zertifik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384376" cy="478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856984" cy="307777"/>
          </a:xfrm>
        </p:spPr>
        <p:txBody>
          <a:bodyPr/>
          <a:lstStyle/>
          <a:p>
            <a:r>
              <a:rPr lang="de-DE" altLang="de-DE" sz="2000" dirty="0" smtClean="0"/>
              <a:t>Mit Förderung in Hessen durch:</a:t>
            </a:r>
            <a:endParaRPr lang="de-DE" sz="20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27584" y="2708920"/>
            <a:ext cx="7632848" cy="1140272"/>
            <a:chOff x="827584" y="2864792"/>
            <a:chExt cx="7950200" cy="1284288"/>
          </a:xfrm>
        </p:grpSpPr>
        <p:pic>
          <p:nvPicPr>
            <p:cNvPr id="3" name="Picture 4" descr="Hessen_log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64792"/>
              <a:ext cx="982663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banner_esf_126px_19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0472" y="2877492"/>
              <a:ext cx="104775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europäischeun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822" y="2879080"/>
              <a:ext cx="1376362" cy="127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347" y="2987030"/>
              <a:ext cx="3500437" cy="87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uppieren 11"/>
          <p:cNvGrpSpPr/>
          <p:nvPr/>
        </p:nvGrpSpPr>
        <p:grpSpPr>
          <a:xfrm>
            <a:off x="683568" y="4437112"/>
            <a:ext cx="7416303" cy="792088"/>
            <a:chOff x="900113" y="4949825"/>
            <a:chExt cx="8012112" cy="836613"/>
          </a:xfrm>
        </p:grpSpPr>
        <p:pic>
          <p:nvPicPr>
            <p:cNvPr id="7" name="Picture 11" descr="logo_bl_hes_v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4949825"/>
              <a:ext cx="2160587" cy="808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RGE IHK Logo_bun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725" y="4976813"/>
              <a:ext cx="2408238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963" y="5373688"/>
              <a:ext cx="3370262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el 1"/>
          <p:cNvSpPr txBox="1">
            <a:spLocks/>
          </p:cNvSpPr>
          <p:nvPr/>
        </p:nvSpPr>
        <p:spPr bwMode="auto">
          <a:xfrm>
            <a:off x="323528" y="4005064"/>
            <a:ext cx="8856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sz="2000" kern="0" dirty="0" smtClean="0"/>
              <a:t>Mit Unterstützung in Hessen durch:</a:t>
            </a:r>
            <a:endParaRPr lang="de-DE" sz="2000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12153"/>
            <a:ext cx="1800200" cy="51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323528" y="5515729"/>
            <a:ext cx="5227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Mit Unterstützung in </a:t>
            </a:r>
            <a:r>
              <a:rPr lang="de-DE" altLang="de-DE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Nordhessen </a:t>
            </a:r>
            <a:r>
              <a:rPr lang="de-DE" altLang="de-DE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durch:</a:t>
            </a:r>
            <a:endParaRPr lang="de-DE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93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Das Schülerfirmenjahr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Das bietet JUNIOR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Erste Schritte und 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7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drei JUNIOR Programme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179512" y="2420888"/>
            <a:ext cx="2736304" cy="42484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2"/>
                </a:solidFill>
              </a:rPr>
              <a:t>Flexible </a:t>
            </a:r>
            <a:r>
              <a:rPr lang="de-DE" sz="2000" dirty="0" smtClean="0">
                <a:solidFill>
                  <a:schemeClr val="bg2"/>
                </a:solidFill>
              </a:rPr>
              <a:t>Laufzeit</a:t>
            </a:r>
          </a:p>
          <a:p>
            <a:pPr algn="ctr"/>
            <a:endParaRPr lang="de-DE" sz="2000" dirty="0">
              <a:solidFill>
                <a:schemeClr val="bg2"/>
              </a:solidFill>
            </a:endParaRPr>
          </a:p>
          <a:p>
            <a:pPr algn="ctr"/>
            <a:r>
              <a:rPr lang="de-DE" sz="2000" dirty="0">
                <a:solidFill>
                  <a:schemeClr val="bg2"/>
                </a:solidFill>
              </a:rPr>
              <a:t>ab Sekundarstufe I</a:t>
            </a:r>
          </a:p>
          <a:p>
            <a:pPr algn="ctr"/>
            <a:endParaRPr lang="de-DE" sz="2000" dirty="0" smtClean="0">
              <a:solidFill>
                <a:schemeClr val="bg2"/>
              </a:solidFill>
            </a:endParaRPr>
          </a:p>
          <a:p>
            <a:pPr algn="ctr"/>
            <a:r>
              <a:rPr lang="de-DE" sz="2000" dirty="0" smtClean="0">
                <a:solidFill>
                  <a:schemeClr val="bg2"/>
                </a:solidFill>
              </a:rPr>
              <a:t>keine </a:t>
            </a:r>
            <a:r>
              <a:rPr lang="de-DE" sz="2000" dirty="0">
                <a:solidFill>
                  <a:schemeClr val="bg2"/>
                </a:solidFill>
              </a:rPr>
              <a:t>Veranstaltungen</a:t>
            </a:r>
          </a:p>
          <a:p>
            <a:pPr algn="ctr"/>
            <a:endParaRPr lang="de-DE" sz="2000" dirty="0" smtClean="0">
              <a:solidFill>
                <a:schemeClr val="bg2"/>
              </a:solidFill>
            </a:endParaRPr>
          </a:p>
          <a:p>
            <a:pPr algn="ctr"/>
            <a:r>
              <a:rPr lang="de-DE" sz="2000" dirty="0" smtClean="0">
                <a:solidFill>
                  <a:schemeClr val="bg2"/>
                </a:solidFill>
              </a:rPr>
              <a:t>Buchführung </a:t>
            </a:r>
            <a:r>
              <a:rPr lang="de-DE" sz="2000" dirty="0">
                <a:solidFill>
                  <a:schemeClr val="bg2"/>
                </a:solidFill>
              </a:rPr>
              <a:t>im eigenen Ermessen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3203848" y="2420888"/>
            <a:ext cx="2736304" cy="42484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ct val="150000"/>
            </a:pPr>
            <a:r>
              <a:rPr lang="de-DE" altLang="de-DE" sz="2000" dirty="0">
                <a:solidFill>
                  <a:schemeClr val="bg2"/>
                </a:solidFill>
              </a:rPr>
              <a:t>Start nach </a:t>
            </a:r>
            <a:r>
              <a:rPr lang="de-DE" altLang="de-DE" sz="2000" dirty="0" smtClean="0">
                <a:solidFill>
                  <a:schemeClr val="bg2"/>
                </a:solidFill>
              </a:rPr>
              <a:t>Trainingsphase</a:t>
            </a:r>
          </a:p>
          <a:p>
            <a:pPr algn="ctr">
              <a:buSzPct val="150000"/>
            </a:pPr>
            <a:endParaRPr lang="de-DE" altLang="de-DE" sz="2000" dirty="0">
              <a:solidFill>
                <a:schemeClr val="bg2"/>
              </a:solidFill>
            </a:endParaRPr>
          </a:p>
          <a:p>
            <a:pPr algn="ctr">
              <a:buSzPct val="150000"/>
            </a:pPr>
            <a:r>
              <a:rPr lang="de-DE" altLang="de-DE" sz="2000" dirty="0">
                <a:solidFill>
                  <a:schemeClr val="bg2"/>
                </a:solidFill>
              </a:rPr>
              <a:t>ab Klasse 7</a:t>
            </a:r>
          </a:p>
          <a:p>
            <a:pPr algn="ctr">
              <a:buSzPct val="150000"/>
            </a:pPr>
            <a:endParaRPr lang="de-DE" altLang="de-DE" sz="2000" dirty="0" smtClean="0">
              <a:solidFill>
                <a:schemeClr val="bg2"/>
              </a:solidFill>
            </a:endParaRPr>
          </a:p>
          <a:p>
            <a:pPr algn="ctr">
              <a:buSzPct val="150000"/>
            </a:pPr>
            <a:r>
              <a:rPr lang="de-DE" altLang="de-DE" sz="2000" dirty="0" smtClean="0">
                <a:solidFill>
                  <a:schemeClr val="bg2"/>
                </a:solidFill>
              </a:rPr>
              <a:t>Workshops </a:t>
            </a:r>
            <a:r>
              <a:rPr lang="de-DE" altLang="de-DE" sz="2000" dirty="0">
                <a:solidFill>
                  <a:schemeClr val="bg2"/>
                </a:solidFill>
              </a:rPr>
              <a:t>und Verkaufsmesse </a:t>
            </a:r>
          </a:p>
          <a:p>
            <a:pPr algn="ctr">
              <a:buSzPct val="150000"/>
            </a:pPr>
            <a:endParaRPr lang="de-DE" altLang="de-DE" sz="2000" dirty="0" smtClean="0">
              <a:solidFill>
                <a:schemeClr val="bg2"/>
              </a:solidFill>
            </a:endParaRPr>
          </a:p>
          <a:p>
            <a:pPr algn="ctr">
              <a:buSzPct val="150000"/>
            </a:pPr>
            <a:r>
              <a:rPr lang="de-DE" altLang="de-DE" sz="2000" dirty="0" smtClean="0">
                <a:solidFill>
                  <a:schemeClr val="bg2"/>
                </a:solidFill>
              </a:rPr>
              <a:t>Vereinfachte </a:t>
            </a:r>
            <a:r>
              <a:rPr lang="de-DE" altLang="de-DE" sz="2000" dirty="0">
                <a:solidFill>
                  <a:schemeClr val="bg2"/>
                </a:solidFill>
              </a:rPr>
              <a:t>Buchführung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228184" y="2420888"/>
            <a:ext cx="2771800" cy="42484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2"/>
                </a:solidFill>
              </a:rPr>
              <a:t>Start </a:t>
            </a:r>
            <a:r>
              <a:rPr lang="de-DE" sz="2000" dirty="0" smtClean="0">
                <a:solidFill>
                  <a:schemeClr val="bg2"/>
                </a:solidFill>
              </a:rPr>
              <a:t>direkt nach Sommerferien</a:t>
            </a:r>
          </a:p>
          <a:p>
            <a:pPr algn="ctr"/>
            <a:endParaRPr lang="de-DE" sz="2000" dirty="0">
              <a:solidFill>
                <a:schemeClr val="bg2"/>
              </a:solidFill>
            </a:endParaRPr>
          </a:p>
          <a:p>
            <a:pPr algn="ctr"/>
            <a:r>
              <a:rPr lang="de-DE" sz="2000" dirty="0">
                <a:solidFill>
                  <a:schemeClr val="bg2"/>
                </a:solidFill>
              </a:rPr>
              <a:t>ab Klasse </a:t>
            </a:r>
            <a:r>
              <a:rPr lang="de-DE" sz="2000" dirty="0" smtClean="0">
                <a:solidFill>
                  <a:schemeClr val="bg2"/>
                </a:solidFill>
              </a:rPr>
              <a:t>9</a:t>
            </a:r>
          </a:p>
          <a:p>
            <a:pPr algn="ctr"/>
            <a:endParaRPr lang="de-DE" sz="2000" dirty="0">
              <a:solidFill>
                <a:schemeClr val="bg2"/>
              </a:solidFill>
            </a:endParaRPr>
          </a:p>
          <a:p>
            <a:pPr algn="ctr"/>
            <a:r>
              <a:rPr lang="de-DE" sz="2000" dirty="0" smtClean="0">
                <a:solidFill>
                  <a:schemeClr val="bg2"/>
                </a:solidFill>
              </a:rPr>
              <a:t>Workshops, Verkaufsmesse und Wettbewerbe</a:t>
            </a:r>
            <a:endParaRPr lang="de-DE" sz="2000" dirty="0">
              <a:solidFill>
                <a:schemeClr val="bg2"/>
              </a:solidFill>
            </a:endParaRPr>
          </a:p>
          <a:p>
            <a:pPr algn="ctr"/>
            <a:endParaRPr lang="de-DE" sz="2000" dirty="0" smtClean="0">
              <a:solidFill>
                <a:schemeClr val="bg2"/>
              </a:solidFill>
            </a:endParaRPr>
          </a:p>
          <a:p>
            <a:pPr algn="ctr"/>
            <a:r>
              <a:rPr lang="de-DE" sz="2000" dirty="0" smtClean="0">
                <a:solidFill>
                  <a:schemeClr val="bg2"/>
                </a:solidFill>
              </a:rPr>
              <a:t>Umfangreiche </a:t>
            </a:r>
            <a:r>
              <a:rPr lang="de-DE" sz="2000" dirty="0">
                <a:solidFill>
                  <a:schemeClr val="bg2"/>
                </a:solidFill>
              </a:rPr>
              <a:t>Buchführung</a:t>
            </a:r>
          </a:p>
        </p:txBody>
      </p:sp>
      <p:pic>
        <p:nvPicPr>
          <p:cNvPr id="16" name="Picture 14" descr="G:\IW-JUNIOR\Medien\LOGO\JUNIOR basic\IW-Junior basic_R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6" y="1566842"/>
            <a:ext cx="1872456" cy="7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G:\IW-JUNIOR\Medien\LOGO\JUNIOR advanced\IW-Junior advanced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72" y="1615769"/>
            <a:ext cx="1872456" cy="73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5" descr="G:\IW-JUNIOR\Medien\LOGO\JUNIOR expert\IW-Junior expert_R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373" y="1571718"/>
            <a:ext cx="1851421" cy="81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:\IW-JUNIOR\VORLAGEN\Powerpoint Folien\JIV in Bearbeitung\Elemente\Element-basic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26" y="5950581"/>
            <a:ext cx="1008137" cy="79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K:\IW-JUNIOR\VORLAGEN\Powerpoint Folien\JIV in Bearbeitung\Elemente\JUNIOR-advanced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05239"/>
            <a:ext cx="936129" cy="9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:\IW-JUNIOR\VORLAGEN\Powerpoint Folien\JIV in Bearbeitung\Elemente\Element-expert_RG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86" y="5950581"/>
            <a:ext cx="759392" cy="7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0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Unterstützung durch JUNIOR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2" y="1700212"/>
            <a:ext cx="8496176" cy="4680000"/>
          </a:xfrm>
        </p:spPr>
        <p:txBody>
          <a:bodyPr/>
          <a:lstStyle/>
          <a:p>
            <a:r>
              <a:rPr lang="de-DE" sz="2400" dirty="0"/>
              <a:t>Teilnahme, Materialien und Betreuung sind </a:t>
            </a:r>
            <a:r>
              <a:rPr lang="de-DE" sz="2400" dirty="0" smtClean="0"/>
              <a:t>kostenlos</a:t>
            </a:r>
          </a:p>
          <a:p>
            <a:r>
              <a:rPr lang="de-DE" sz="2400" dirty="0" smtClean="0"/>
              <a:t>Rechtliche </a:t>
            </a:r>
            <a:r>
              <a:rPr lang="de-DE" sz="2400" dirty="0"/>
              <a:t>Überprüfung der Geschäftsidee und des Unternehmensnamens</a:t>
            </a:r>
          </a:p>
          <a:p>
            <a:r>
              <a:rPr lang="de-DE" sz="2400" dirty="0"/>
              <a:t>JUNIOR ist als schulische Veranstaltung </a:t>
            </a:r>
            <a:r>
              <a:rPr lang="de-DE" sz="2400" dirty="0" smtClean="0"/>
              <a:t>anerkannt</a:t>
            </a:r>
            <a:endParaRPr lang="de-DE" sz="2400" dirty="0"/>
          </a:p>
          <a:p>
            <a:r>
              <a:rPr lang="de-DE" sz="2400" dirty="0"/>
              <a:t>JUNIOR Hotline für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      Schüler </a:t>
            </a:r>
            <a:r>
              <a:rPr lang="de-DE" sz="2400" dirty="0"/>
              <a:t>und </a:t>
            </a:r>
            <a:r>
              <a:rPr lang="de-DE" sz="2400" dirty="0" smtClean="0"/>
              <a:t>Schulpaten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4098" name="Picture 2" descr="G:\IW-JUNIOR\VORLAGEN\Powerpoint Folien\JIV in Bearbeitung\Fotos\PA318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589935" cy="239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JUNIOR Online-Portal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2" y="1700212"/>
            <a:ext cx="8280152" cy="4680000"/>
          </a:xfrm>
        </p:spPr>
        <p:txBody>
          <a:bodyPr/>
          <a:lstStyle/>
          <a:p>
            <a:r>
              <a:rPr lang="de-DE" sz="2400" dirty="0"/>
              <a:t>Onlineverwaltung der Schülerfirma</a:t>
            </a:r>
          </a:p>
          <a:p>
            <a:r>
              <a:rPr lang="de-DE" sz="2400" dirty="0"/>
              <a:t>Programm zur Buchführung</a:t>
            </a:r>
          </a:p>
          <a:p>
            <a:r>
              <a:rPr lang="de-DE" sz="2400" dirty="0" smtClean="0"/>
              <a:t>E-Learning und Zahlreiche </a:t>
            </a:r>
            <a:r>
              <a:rPr lang="de-DE" sz="2400" dirty="0"/>
              <a:t>Materialien zu Themen wie Buchführung, Marketing etc.</a:t>
            </a:r>
          </a:p>
          <a:p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2673"/>
          <a:stretch>
            <a:fillRect/>
          </a:stretch>
        </p:blipFill>
        <p:spPr bwMode="auto">
          <a:xfrm>
            <a:off x="6948264" y="939332"/>
            <a:ext cx="1680692" cy="176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8"/>
          <a:stretch/>
        </p:blipFill>
        <p:spPr bwMode="auto">
          <a:xfrm>
            <a:off x="1331640" y="3645024"/>
            <a:ext cx="6493645" cy="298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6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ttp://www.juniorprojekt.de/uploads/pics/Bild_Starter_K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1048"/>
            <a:ext cx="3077887" cy="26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66725" y="828675"/>
            <a:ext cx="8280400" cy="461963"/>
          </a:xfrm>
        </p:spPr>
        <p:txBody>
          <a:bodyPr/>
          <a:lstStyle/>
          <a:p>
            <a:r>
              <a:rPr lang="de-DE" altLang="de-DE" dirty="0" smtClean="0"/>
              <a:t>JUNIOR Produkte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 rot="21049529">
            <a:off x="452701" y="1700213"/>
            <a:ext cx="2951559" cy="432643"/>
          </a:xfrm>
        </p:spPr>
        <p:txBody>
          <a:bodyPr/>
          <a:lstStyle/>
          <a:p>
            <a:pPr marL="0" indent="0">
              <a:buFont typeface="Wingdings 3" pitchFamily="18" charset="2"/>
              <a:buNone/>
              <a:defRPr/>
            </a:pPr>
            <a:r>
              <a:rPr lang="de-DE" sz="2400" dirty="0" smtClean="0"/>
              <a:t>JUNIOR Brettspiel</a:t>
            </a:r>
          </a:p>
        </p:txBody>
      </p:sp>
      <p:pic>
        <p:nvPicPr>
          <p:cNvPr id="35846" name="Picture 3" descr="G:\IW-JUNIOR\Anmeldung\Akquisekonzept\Empfehlungsprogramm\Brettspi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5407">
            <a:off x="479704" y="2151351"/>
            <a:ext cx="3062829" cy="2034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:\IW-JUNIOR\Medien\JUNIOR-Produkte\Hörbuch\Zauberladen-Dateien\Logos\Zauberladen-Werbeschild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185">
            <a:off x="5006589" y="1730965"/>
            <a:ext cx="3623251" cy="183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platzhalter 2"/>
          <p:cNvSpPr txBox="1">
            <a:spLocks/>
          </p:cNvSpPr>
          <p:nvPr/>
        </p:nvSpPr>
        <p:spPr bwMode="auto">
          <a:xfrm rot="926027">
            <a:off x="5753580" y="1437676"/>
            <a:ext cx="2951559" cy="43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"/>
              <a:defRPr sz="3000" b="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 3" pitchFamily="18" charset="2"/>
              <a:buNone/>
              <a:defRPr/>
            </a:pPr>
            <a:r>
              <a:rPr lang="de-DE" sz="2400" kern="0" dirty="0" smtClean="0"/>
              <a:t>JUNIOR Hörbuch</a:t>
            </a:r>
          </a:p>
        </p:txBody>
      </p:sp>
      <p:sp>
        <p:nvSpPr>
          <p:cNvPr id="10" name="Textplatzhalter 2"/>
          <p:cNvSpPr txBox="1">
            <a:spLocks/>
          </p:cNvSpPr>
          <p:nvPr/>
        </p:nvSpPr>
        <p:spPr bwMode="auto">
          <a:xfrm>
            <a:off x="1188919" y="5805561"/>
            <a:ext cx="3051157" cy="57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"/>
              <a:defRPr sz="3000" b="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Wingdings 3" pitchFamily="18" charset="2"/>
              <a:buNone/>
              <a:defRPr/>
            </a:pPr>
            <a:r>
              <a:rPr lang="de-DE" sz="2400" kern="0" dirty="0" smtClean="0"/>
              <a:t>JUNIOR Starter Kit </a:t>
            </a:r>
          </a:p>
          <a:p>
            <a:pPr marL="0" indent="0">
              <a:buFont typeface="Wingdings 3" pitchFamily="18" charset="2"/>
              <a:buNone/>
              <a:defRPr/>
            </a:pPr>
            <a:endParaRPr lang="de-DE" sz="2400" b="0" kern="0" dirty="0"/>
          </a:p>
        </p:txBody>
      </p:sp>
    </p:spTree>
    <p:extLst>
      <p:ext uri="{BB962C8B-B14F-4D97-AF65-F5344CB8AC3E}">
        <p14:creationId xmlns:p14="http://schemas.microsoft.com/office/powerpoint/2010/main" val="22590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66725" y="828675"/>
            <a:ext cx="8280400" cy="461665"/>
          </a:xfrm>
        </p:spPr>
        <p:txBody>
          <a:bodyPr/>
          <a:lstStyle/>
          <a:p>
            <a:r>
              <a:rPr lang="de-DE" altLang="de-DE" dirty="0" smtClean="0"/>
              <a:t>Angebote bei JUNIOR </a:t>
            </a:r>
            <a:r>
              <a:rPr lang="de-DE" altLang="de-DE" dirty="0" err="1" smtClean="0"/>
              <a:t>advanced</a:t>
            </a:r>
            <a:r>
              <a:rPr lang="de-DE" altLang="de-DE" dirty="0" smtClean="0"/>
              <a:t> und expert</a:t>
            </a:r>
          </a:p>
        </p:txBody>
      </p:sp>
      <p:sp>
        <p:nvSpPr>
          <p:cNvPr id="3686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3" y="1700213"/>
            <a:ext cx="8568183" cy="4679950"/>
          </a:xfrm>
        </p:spPr>
        <p:txBody>
          <a:bodyPr/>
          <a:lstStyle/>
          <a:p>
            <a:r>
              <a:rPr lang="de-DE" altLang="de-DE" sz="2400" dirty="0"/>
              <a:t>Monatliche Kontrolle der Buchführung und Sitzungsprotokolle</a:t>
            </a:r>
          </a:p>
          <a:p>
            <a:r>
              <a:rPr lang="de-DE" altLang="de-DE" sz="2400" dirty="0"/>
              <a:t>JUNIOR-Unternehmertreff </a:t>
            </a:r>
          </a:p>
          <a:p>
            <a:r>
              <a:rPr lang="de-DE" altLang="de-DE" sz="2400" dirty="0" smtClean="0"/>
              <a:t>Regionale Verkaufsmessen</a:t>
            </a:r>
          </a:p>
          <a:p>
            <a:r>
              <a:rPr lang="de-DE" altLang="de-DE" sz="2400" dirty="0"/>
              <a:t>Einführungsworkshops für neue Teilnehmer</a:t>
            </a:r>
          </a:p>
          <a:p>
            <a:endParaRPr lang="de-DE" altLang="de-DE" sz="2400" b="0" dirty="0" smtClean="0"/>
          </a:p>
        </p:txBody>
      </p:sp>
      <p:pic>
        <p:nvPicPr>
          <p:cNvPr id="36870" name="Picture 2" descr="https://fbcdn-sphotos-f-a.akamaihd.net/hphotos-ak-prn1/131590_482834251757179_119471483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4"/>
          <a:stretch>
            <a:fillRect/>
          </a:stretch>
        </p:blipFill>
        <p:spPr bwMode="auto">
          <a:xfrm>
            <a:off x="1979712" y="4225255"/>
            <a:ext cx="4896544" cy="2372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6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466725" y="828675"/>
            <a:ext cx="8280400" cy="461963"/>
          </a:xfrm>
        </p:spPr>
        <p:txBody>
          <a:bodyPr/>
          <a:lstStyle/>
          <a:p>
            <a:r>
              <a:rPr lang="de-DE" altLang="de-DE" dirty="0" smtClean="0"/>
              <a:t>Exklusives Angebot bei JUNIOR expert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67544" y="2123355"/>
            <a:ext cx="8480995" cy="4401989"/>
            <a:chOff x="467544" y="1412776"/>
            <a:chExt cx="8480995" cy="4401989"/>
          </a:xfrm>
        </p:grpSpPr>
        <p:pic>
          <p:nvPicPr>
            <p:cNvPr id="3075" name="Picture 3" descr="K:\IW-JUNIOR\Events\JBuwett\2014 Berlin\Fotos\JUNIOR_BUNDESWETTBEWERB_BERLIN\20140617_junior_berlin_tannert-10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2" t="4736"/>
            <a:stretch/>
          </p:blipFill>
          <p:spPr bwMode="auto">
            <a:xfrm>
              <a:off x="467544" y="1412776"/>
              <a:ext cx="5274755" cy="3666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918" name="Picture 7" descr="!Offizielles Foto mit Merke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996952"/>
              <a:ext cx="3800475" cy="2817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79308" y="1556792"/>
            <a:ext cx="8784976" cy="576064"/>
          </a:xfrm>
        </p:spPr>
        <p:txBody>
          <a:bodyPr/>
          <a:lstStyle/>
          <a:p>
            <a:pPr marL="0" indent="0" algn="ctr">
              <a:buFont typeface="Wingdings 3" pitchFamily="18" charset="2"/>
              <a:buNone/>
              <a:defRPr/>
            </a:pPr>
            <a:r>
              <a:rPr lang="de-DE" sz="2400" dirty="0" smtClean="0"/>
              <a:t>Teilnahme am Landeswettbewerb</a:t>
            </a:r>
            <a:endParaRPr lang="de-DE" sz="2400" b="0" dirty="0"/>
          </a:p>
        </p:txBody>
      </p:sp>
    </p:spTree>
    <p:extLst>
      <p:ext uri="{BB962C8B-B14F-4D97-AF65-F5344CB8AC3E}">
        <p14:creationId xmlns:p14="http://schemas.microsoft.com/office/powerpoint/2010/main" val="13042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>
          <a:xfrm>
            <a:off x="466725" y="828675"/>
            <a:ext cx="8280400" cy="461963"/>
          </a:xfrm>
        </p:spPr>
        <p:txBody>
          <a:bodyPr/>
          <a:lstStyle/>
          <a:p>
            <a:r>
              <a:rPr lang="de-DE" altLang="de-DE" smtClean="0"/>
              <a:t>Übersicht der Angebote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20801811"/>
              </p:ext>
            </p:extLst>
          </p:nvPr>
        </p:nvGraphicFramePr>
        <p:xfrm>
          <a:off x="395536" y="1412776"/>
          <a:ext cx="85442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21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Das Schülerfirmenjahr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Das bietet JUNIOR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/>
              <a:t>Erste Schritte und Kontakt</a:t>
            </a:r>
          </a:p>
        </p:txBody>
      </p:sp>
    </p:spTree>
    <p:extLst>
      <p:ext uri="{BB962C8B-B14F-4D97-AF65-F5344CB8AC3E}">
        <p14:creationId xmlns:p14="http://schemas.microsoft.com/office/powerpoint/2010/main" val="113676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el 3"/>
          <p:cNvSpPr>
            <a:spLocks noGrp="1"/>
          </p:cNvSpPr>
          <p:nvPr>
            <p:ph type="title"/>
          </p:nvPr>
        </p:nvSpPr>
        <p:spPr>
          <a:xfrm>
            <a:off x="466725" y="828675"/>
            <a:ext cx="8280400" cy="461665"/>
          </a:xfrm>
        </p:spPr>
        <p:txBody>
          <a:bodyPr/>
          <a:lstStyle/>
          <a:p>
            <a:r>
              <a:rPr lang="de-DE" altLang="de-DE" dirty="0" smtClean="0"/>
              <a:t>Erste Schritte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25272"/>
              </p:ext>
            </p:extLst>
          </p:nvPr>
        </p:nvGraphicFramePr>
        <p:xfrm>
          <a:off x="251520" y="1484784"/>
          <a:ext cx="8280400" cy="4319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bgerundetes Rechteck 3"/>
          <p:cNvSpPr/>
          <p:nvPr/>
        </p:nvSpPr>
        <p:spPr>
          <a:xfrm>
            <a:off x="2483768" y="5949280"/>
            <a:ext cx="6408712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Gründungsunterlagen erhalten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7956376" y="5589240"/>
            <a:ext cx="505391" cy="505391"/>
            <a:chOff x="6822762" y="2326097"/>
            <a:chExt cx="505391" cy="505391"/>
          </a:xfrm>
        </p:grpSpPr>
        <p:sp>
          <p:nvSpPr>
            <p:cNvPr id="9" name="Pfeil nach unten 8"/>
            <p:cNvSpPr/>
            <p:nvPr/>
          </p:nvSpPr>
          <p:spPr>
            <a:xfrm>
              <a:off x="6822762" y="2326097"/>
              <a:ext cx="505391" cy="50539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Pfeil nach unten 4"/>
            <p:cNvSpPr/>
            <p:nvPr/>
          </p:nvSpPr>
          <p:spPr>
            <a:xfrm>
              <a:off x="6936475" y="2326097"/>
              <a:ext cx="277965" cy="380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4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875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Das Schülerfirmenjahr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Das bietet JUNIOR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Erste Schritte und Kontakt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339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539750" y="1773238"/>
            <a:ext cx="8382000" cy="48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85750" indent="-285750">
              <a:buClr>
                <a:schemeClr val="hlink"/>
              </a:buClr>
              <a:buFont typeface="Webdings" pitchFamily="18" charset="2"/>
              <a:buNone/>
              <a:defRPr/>
            </a:pPr>
            <a:r>
              <a:rPr lang="de-DE" sz="2400" b="1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IW JUNIOR gemeinnützige GmbH </a:t>
            </a:r>
            <a:endParaRPr lang="de-DE" sz="2400" b="1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marL="285750" indent="-285750">
              <a:buClr>
                <a:schemeClr val="hlink"/>
              </a:buClr>
              <a:buFont typeface="Webdings" pitchFamily="18" charset="2"/>
              <a:buNone/>
              <a:defRPr/>
            </a:pPr>
            <a:r>
              <a:rPr lang="de-DE" sz="2400" b="1" dirty="0" smtClean="0">
                <a:solidFill>
                  <a:schemeClr val="bg2"/>
                </a:solidFill>
                <a:latin typeface="+mn-lt"/>
                <a:cs typeface="Arial" pitchFamily="34" charset="0"/>
              </a:rPr>
              <a:t>Postfach </a:t>
            </a:r>
            <a:r>
              <a:rPr lang="de-DE" sz="24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10 19 42</a:t>
            </a:r>
          </a:p>
          <a:p>
            <a:pPr marL="285750" indent="-285750">
              <a:buClr>
                <a:schemeClr val="hlink"/>
              </a:buClr>
              <a:buFont typeface="Webdings" pitchFamily="18" charset="2"/>
              <a:buNone/>
              <a:defRPr/>
            </a:pPr>
            <a:r>
              <a:rPr lang="de-DE" sz="24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50459 Köln </a:t>
            </a:r>
          </a:p>
          <a:p>
            <a:pPr marL="285750" indent="-285750">
              <a:buClr>
                <a:schemeClr val="hlink"/>
              </a:buClr>
              <a:buFont typeface="Webdings" pitchFamily="18" charset="2"/>
              <a:buNone/>
              <a:defRPr/>
            </a:pPr>
            <a:r>
              <a:rPr lang="de-DE" sz="2400" b="1" dirty="0">
                <a:solidFill>
                  <a:srgbClr val="005085"/>
                </a:solidFill>
                <a:latin typeface="+mn-lt"/>
                <a:cs typeface="Arial" pitchFamily="34" charset="0"/>
                <a:hlinkClick r:id="rId2"/>
              </a:rPr>
              <a:t>junior@iwkoeln.de</a:t>
            </a:r>
            <a:endParaRPr lang="de-DE" sz="2400" b="1" dirty="0">
              <a:solidFill>
                <a:srgbClr val="005085"/>
              </a:solidFill>
              <a:latin typeface="+mn-lt"/>
              <a:cs typeface="Arial" pitchFamily="34" charset="0"/>
            </a:endParaRPr>
          </a:p>
          <a:p>
            <a:pPr marL="285750" indent="-285750">
              <a:buClr>
                <a:schemeClr val="hlink"/>
              </a:buClr>
              <a:buFont typeface="Webdings" pitchFamily="18" charset="2"/>
              <a:buNone/>
              <a:defRPr/>
            </a:pPr>
            <a:endParaRPr lang="de-DE" sz="2400" b="1" dirty="0">
              <a:solidFill>
                <a:srgbClr val="005085"/>
              </a:solidFill>
              <a:latin typeface="+mn-lt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ebdings" pitchFamily="18" charset="2"/>
              <a:buNone/>
              <a:defRPr/>
            </a:pPr>
            <a:r>
              <a:rPr lang="de-DE" sz="24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Schülerhotline: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ebdings" pitchFamily="18" charset="2"/>
              <a:buNone/>
              <a:defRPr/>
            </a:pPr>
            <a:r>
              <a:rPr lang="de-DE" sz="24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0221/4981-700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ebdings" pitchFamily="18" charset="2"/>
              <a:buNone/>
              <a:defRPr/>
            </a:pPr>
            <a:endParaRPr lang="de-DE" sz="2400" b="1" dirty="0">
              <a:solidFill>
                <a:schemeClr val="bg2"/>
              </a:solidFill>
              <a:latin typeface="+mn-lt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ebdings" pitchFamily="18" charset="2"/>
              <a:buNone/>
              <a:defRPr/>
            </a:pPr>
            <a:r>
              <a:rPr lang="de-DE" sz="24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Lehrerhotline: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ebdings" pitchFamily="18" charset="2"/>
              <a:buNone/>
              <a:defRPr/>
            </a:pPr>
            <a:r>
              <a:rPr lang="de-DE" sz="2400" b="1" dirty="0">
                <a:solidFill>
                  <a:schemeClr val="bg2"/>
                </a:solidFill>
                <a:latin typeface="+mn-lt"/>
                <a:cs typeface="Arial" pitchFamily="34" charset="0"/>
              </a:rPr>
              <a:t>0221/4981-707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de-DE" sz="2400" b="1" dirty="0" smtClean="0">
                <a:solidFill>
                  <a:srgbClr val="005085"/>
                </a:solidFill>
                <a:latin typeface="+mn-lt"/>
                <a:cs typeface="Arial" pitchFamily="34" charset="0"/>
                <a:hlinkClick r:id="rId3"/>
              </a:rPr>
              <a:t>www.junior-programme.de</a:t>
            </a:r>
            <a:endParaRPr lang="de-DE" sz="2400" b="1" dirty="0">
              <a:solidFill>
                <a:srgbClr val="005085"/>
              </a:solidFill>
              <a:latin typeface="+mn-lt"/>
              <a:cs typeface="Arial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ebdings" pitchFamily="18" charset="2"/>
              <a:buNone/>
              <a:defRPr/>
            </a:pPr>
            <a:endParaRPr lang="de-DE" dirty="0">
              <a:solidFill>
                <a:srgbClr val="005085"/>
              </a:solidFill>
              <a:latin typeface="Arial"/>
              <a:cs typeface="Arial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hlink"/>
              </a:buClr>
              <a:buFont typeface="Webdings" pitchFamily="18" charset="2"/>
              <a:buNone/>
              <a:defRPr/>
            </a:pPr>
            <a:endParaRPr lang="de-DE" dirty="0">
              <a:solidFill>
                <a:srgbClr val="00508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29" y="2780928"/>
            <a:ext cx="4776143" cy="2420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6725" y="828675"/>
            <a:ext cx="8280400" cy="461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Ihr Kontakt zu JUNIOR</a:t>
            </a:r>
          </a:p>
        </p:txBody>
      </p:sp>
    </p:spTree>
    <p:extLst>
      <p:ext uri="{BB962C8B-B14F-4D97-AF65-F5344CB8AC3E}">
        <p14:creationId xmlns:p14="http://schemas.microsoft.com/office/powerpoint/2010/main" val="308560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3" y="1484313"/>
            <a:ext cx="8424862" cy="4895850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kern="1200" dirty="0">
                <a:cs typeface="Arial" pitchFamily="34" charset="0"/>
              </a:rPr>
              <a:t>Institut der deutschen Wirtschaft Köln JUNIOR </a:t>
            </a:r>
            <a:r>
              <a:rPr lang="de-DE" sz="2000" kern="1200" dirty="0" err="1">
                <a:cs typeface="Arial" pitchFamily="34" charset="0"/>
              </a:rPr>
              <a:t>gGmbH</a:t>
            </a:r>
            <a:r>
              <a:rPr lang="de-DE" sz="2000" kern="1200" dirty="0">
                <a:cs typeface="Arial" pitchFamily="34" charset="0"/>
              </a:rPr>
              <a:t>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JUNIOR-Geschäftsstelle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Postfach 10 19 42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50459 Köln </a:t>
            </a:r>
          </a:p>
          <a:p>
            <a:pPr marL="285750" indent="-285750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 smtClean="0">
                <a:cs typeface="Arial" pitchFamily="34" charset="0"/>
                <a:hlinkClick r:id="rId2"/>
              </a:rPr>
              <a:t>www.junior-programme.de</a:t>
            </a:r>
            <a:r>
              <a:rPr lang="de-DE" sz="2000" b="0" kern="1200" dirty="0" smtClean="0">
                <a:cs typeface="Arial" pitchFamily="34" charset="0"/>
              </a:rPr>
              <a:t>  </a:t>
            </a:r>
            <a:endParaRPr lang="de-DE" sz="2000" b="0" kern="1200" dirty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 smtClean="0">
                <a:cs typeface="Arial" pitchFamily="34" charset="0"/>
              </a:rPr>
              <a:t> </a:t>
            </a:r>
            <a:endParaRPr lang="de-DE" sz="2000" b="0" kern="1200" dirty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endParaRPr lang="de-DE" sz="2000" b="0" kern="1200" dirty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kern="1200" dirty="0">
                <a:cs typeface="Arial" pitchFamily="34" charset="0"/>
              </a:rPr>
              <a:t>Ihre Betreuung in Hessen: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Karen Lunze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Tel.: +49 (0) 221 I 4981-715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 smtClean="0">
                <a:cs typeface="Arial" pitchFamily="34" charset="0"/>
                <a:hlinkClick r:id="rId3"/>
              </a:rPr>
              <a:t>he@iwkoeln.de</a:t>
            </a:r>
            <a:r>
              <a:rPr lang="de-DE" sz="2000" b="0" kern="1200" dirty="0" smtClean="0">
                <a:cs typeface="Arial" pitchFamily="34" charset="0"/>
              </a:rPr>
              <a:t> </a:t>
            </a:r>
            <a:endParaRPr lang="de-DE" sz="2000" b="0" kern="1200" dirty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endParaRPr lang="de-DE" sz="2000" b="0" kern="1200" dirty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Markus Muszeika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>
                <a:cs typeface="Arial" pitchFamily="34" charset="0"/>
              </a:rPr>
              <a:t>Tel.: +49 (0) 221 I 4981-719 </a:t>
            </a: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r>
              <a:rPr lang="de-DE" sz="2000" b="0" kern="1200" dirty="0" smtClean="0">
                <a:cs typeface="Arial" pitchFamily="34" charset="0"/>
                <a:hlinkClick r:id="rId3"/>
              </a:rPr>
              <a:t>he@iwkoeln.de</a:t>
            </a:r>
            <a:r>
              <a:rPr lang="de-DE" sz="2000" b="0" kern="1200" dirty="0" smtClean="0">
                <a:cs typeface="Arial" pitchFamily="34" charset="0"/>
              </a:rPr>
              <a:t> </a:t>
            </a:r>
            <a:endParaRPr lang="de-DE" sz="2000" b="0" kern="1200" dirty="0">
              <a:cs typeface="Arial" pitchFamily="34" charset="0"/>
            </a:endParaRPr>
          </a:p>
          <a:p>
            <a:pPr marL="285750" indent="-285750" eaLnBrk="1" hangingPunct="1">
              <a:spcBef>
                <a:spcPct val="0"/>
              </a:spcBef>
              <a:buClr>
                <a:srgbClr val="002060"/>
              </a:buClr>
              <a:buFont typeface="Wingdings 3" pitchFamily="18" charset="2"/>
              <a:buNone/>
              <a:defRPr/>
            </a:pPr>
            <a:endParaRPr lang="de-DE" sz="2000" b="0" kern="1200" dirty="0" smtClean="0">
              <a:cs typeface="Arial" pitchFamily="34" charset="0"/>
            </a:endParaRPr>
          </a:p>
          <a:p>
            <a:pPr>
              <a:defRPr/>
            </a:pPr>
            <a:endParaRPr lang="de-DE" sz="2400" b="0" dirty="0"/>
          </a:p>
        </p:txBody>
      </p:sp>
      <p:pic>
        <p:nvPicPr>
          <p:cNvPr id="88069" name="Picture 7" descr="N:\Hartrampf\Mitarbeiterfotos\Lunze Karen_1406_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2450"/>
            <a:ext cx="2376488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Grafik 7" descr="N:\Hartrampf\Mitarbeiterfotos\Muszeika Markus_1405_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1888"/>
            <a:ext cx="23764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66725" y="828675"/>
            <a:ext cx="8280400" cy="4619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altLang="de-DE" kern="0" dirty="0" smtClean="0"/>
              <a:t>Ihr Kontakt zu JUNIOR</a:t>
            </a:r>
          </a:p>
        </p:txBody>
      </p:sp>
    </p:spTree>
    <p:extLst>
      <p:ext uri="{BB962C8B-B14F-4D97-AF65-F5344CB8AC3E}">
        <p14:creationId xmlns:p14="http://schemas.microsoft.com/office/powerpoint/2010/main" val="30233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Vorstellung und Erwartungsbaum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51520" y="2289068"/>
            <a:ext cx="3528392" cy="1656184"/>
          </a:xfrm>
        </p:spPr>
        <p:txBody>
          <a:bodyPr/>
          <a:lstStyle/>
          <a:p>
            <a:pPr marL="0" indent="0">
              <a:buNone/>
            </a:pPr>
            <a:r>
              <a:rPr lang="de-DE" b="0" dirty="0"/>
              <a:t>	</a:t>
            </a:r>
          </a:p>
          <a:p>
            <a:pPr marL="0" indent="0" algn="r">
              <a:buNone/>
            </a:pPr>
            <a:endParaRPr lang="de-DE" dirty="0"/>
          </a:p>
        </p:txBody>
      </p:sp>
      <p:sp>
        <p:nvSpPr>
          <p:cNvPr id="10" name="Tree"/>
          <p:cNvSpPr>
            <a:spLocks noEditPoints="1" noChangeArrowheads="1"/>
          </p:cNvSpPr>
          <p:nvPr/>
        </p:nvSpPr>
        <p:spPr bwMode="auto">
          <a:xfrm>
            <a:off x="2411760" y="1628800"/>
            <a:ext cx="4032448" cy="417185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 rot="682397" flipH="1">
            <a:off x="5325686" y="2137615"/>
            <a:ext cx="3389174" cy="1545695"/>
          </a:xfrm>
          <a:custGeom>
            <a:avLst/>
            <a:gdLst/>
            <a:ahLst/>
            <a:cxnLst>
              <a:cxn ang="0">
                <a:pos x="752" y="48"/>
              </a:cxn>
              <a:cxn ang="0">
                <a:pos x="0" y="0"/>
              </a:cxn>
              <a:cxn ang="0">
                <a:pos x="62" y="1298"/>
              </a:cxn>
              <a:cxn ang="0">
                <a:pos x="752" y="1351"/>
              </a:cxn>
              <a:cxn ang="0">
                <a:pos x="2165" y="1384"/>
              </a:cxn>
              <a:cxn ang="0">
                <a:pos x="2165" y="72"/>
              </a:cxn>
              <a:cxn ang="0">
                <a:pos x="752" y="48"/>
              </a:cxn>
            </a:cxnLst>
            <a:rect l="0" t="0" r="r" b="b"/>
            <a:pathLst>
              <a:path w="2165" h="1384">
                <a:moveTo>
                  <a:pt x="752" y="48"/>
                </a:moveTo>
                <a:cubicBezTo>
                  <a:pt x="499" y="48"/>
                  <a:pt x="0" y="0"/>
                  <a:pt x="0" y="0"/>
                </a:cubicBezTo>
                <a:cubicBezTo>
                  <a:pt x="62" y="1298"/>
                  <a:pt x="62" y="1298"/>
                  <a:pt x="62" y="1298"/>
                </a:cubicBezTo>
                <a:cubicBezTo>
                  <a:pt x="62" y="1298"/>
                  <a:pt x="508" y="1351"/>
                  <a:pt x="752" y="1351"/>
                </a:cubicBezTo>
                <a:cubicBezTo>
                  <a:pt x="852" y="1353"/>
                  <a:pt x="2165" y="1384"/>
                  <a:pt x="2165" y="1384"/>
                </a:cubicBezTo>
                <a:cubicBezTo>
                  <a:pt x="2165" y="72"/>
                  <a:pt x="2165" y="72"/>
                  <a:pt x="2165" y="72"/>
                </a:cubicBezTo>
                <a:cubicBezTo>
                  <a:pt x="2165" y="72"/>
                  <a:pt x="911" y="51"/>
                  <a:pt x="752" y="48"/>
                </a:cubicBezTo>
                <a:close/>
              </a:path>
            </a:pathLst>
          </a:custGeom>
          <a:gradFill flip="none" rotWithShape="1">
            <a:gsLst>
              <a:gs pos="0">
                <a:srgbClr val="D2D07A"/>
              </a:gs>
              <a:gs pos="70000">
                <a:srgbClr val="F1F17B"/>
              </a:gs>
              <a:gs pos="100000">
                <a:srgbClr val="F8F6A8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sz="2000" b="1" dirty="0">
                <a:solidFill>
                  <a:schemeClr val="bg2"/>
                </a:solidFill>
              </a:rPr>
              <a:t>Welche Ziele verfolgen ich mit der Teilnahme an dieser Veranstaltung?</a:t>
            </a: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21244548" flipH="1">
            <a:off x="526156" y="2488594"/>
            <a:ext cx="3088129" cy="1295537"/>
          </a:xfrm>
          <a:custGeom>
            <a:avLst/>
            <a:gdLst/>
            <a:ahLst/>
            <a:cxnLst>
              <a:cxn ang="0">
                <a:pos x="752" y="48"/>
              </a:cxn>
              <a:cxn ang="0">
                <a:pos x="0" y="0"/>
              </a:cxn>
              <a:cxn ang="0">
                <a:pos x="62" y="1298"/>
              </a:cxn>
              <a:cxn ang="0">
                <a:pos x="752" y="1351"/>
              </a:cxn>
              <a:cxn ang="0">
                <a:pos x="2165" y="1384"/>
              </a:cxn>
              <a:cxn ang="0">
                <a:pos x="2165" y="72"/>
              </a:cxn>
              <a:cxn ang="0">
                <a:pos x="752" y="48"/>
              </a:cxn>
            </a:cxnLst>
            <a:rect l="0" t="0" r="r" b="b"/>
            <a:pathLst>
              <a:path w="2165" h="1384">
                <a:moveTo>
                  <a:pt x="752" y="48"/>
                </a:moveTo>
                <a:cubicBezTo>
                  <a:pt x="499" y="48"/>
                  <a:pt x="0" y="0"/>
                  <a:pt x="0" y="0"/>
                </a:cubicBezTo>
                <a:cubicBezTo>
                  <a:pt x="62" y="1298"/>
                  <a:pt x="62" y="1298"/>
                  <a:pt x="62" y="1298"/>
                </a:cubicBezTo>
                <a:cubicBezTo>
                  <a:pt x="62" y="1298"/>
                  <a:pt x="508" y="1351"/>
                  <a:pt x="752" y="1351"/>
                </a:cubicBezTo>
                <a:cubicBezTo>
                  <a:pt x="852" y="1353"/>
                  <a:pt x="2165" y="1384"/>
                  <a:pt x="2165" y="1384"/>
                </a:cubicBezTo>
                <a:cubicBezTo>
                  <a:pt x="2165" y="72"/>
                  <a:pt x="2165" y="72"/>
                  <a:pt x="2165" y="72"/>
                </a:cubicBezTo>
                <a:cubicBezTo>
                  <a:pt x="2165" y="72"/>
                  <a:pt x="911" y="51"/>
                  <a:pt x="752" y="48"/>
                </a:cubicBezTo>
                <a:close/>
              </a:path>
            </a:pathLst>
          </a:custGeom>
          <a:gradFill flip="none" rotWithShape="1">
            <a:gsLst>
              <a:gs pos="0">
                <a:srgbClr val="D2D07A"/>
              </a:gs>
              <a:gs pos="70000">
                <a:srgbClr val="F1F17B"/>
              </a:gs>
              <a:gs pos="100000">
                <a:srgbClr val="F8F6A8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</a:pPr>
            <a:r>
              <a:rPr lang="de-DE" sz="2000" b="1" dirty="0">
                <a:solidFill>
                  <a:schemeClr val="bg2"/>
                </a:solidFill>
              </a:rPr>
              <a:t>Was ich schon immer über Schülerfirmen wissen wollte?</a:t>
            </a:r>
          </a:p>
        </p:txBody>
      </p:sp>
    </p:spTree>
    <p:extLst>
      <p:ext uri="{BB962C8B-B14F-4D97-AF65-F5344CB8AC3E}">
        <p14:creationId xmlns:p14="http://schemas.microsoft.com/office/powerpoint/2010/main" val="32674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eine Schülerfirma?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Eine Schülerfirma ist ein von Schülern eigenverantwortlich gegründetes </a:t>
            </a:r>
            <a:r>
              <a:rPr lang="de-DE" sz="2400" dirty="0" smtClean="0"/>
              <a:t>Übungsunternehmen</a:t>
            </a:r>
          </a:p>
          <a:p>
            <a:r>
              <a:rPr lang="de-DE" sz="2400" dirty="0" smtClean="0"/>
              <a:t>eigene </a:t>
            </a:r>
            <a:r>
              <a:rPr lang="de-DE" sz="2400" dirty="0"/>
              <a:t>Geschäftsidee</a:t>
            </a:r>
          </a:p>
          <a:p>
            <a:r>
              <a:rPr lang="de-DE" sz="2400" dirty="0"/>
              <a:t>realer Geschäftsbetrieb</a:t>
            </a:r>
          </a:p>
          <a:p>
            <a:r>
              <a:rPr lang="de-DE" sz="2400" dirty="0"/>
              <a:t>reale Waren bzw. Dienstleistungen</a:t>
            </a:r>
          </a:p>
          <a:p>
            <a:r>
              <a:rPr lang="de-DE" sz="2400" dirty="0"/>
              <a:t>reale Geldströme</a:t>
            </a:r>
          </a:p>
          <a:p>
            <a:endParaRPr lang="de-DE" dirty="0"/>
          </a:p>
        </p:txBody>
      </p:sp>
      <p:pic>
        <p:nvPicPr>
          <p:cNvPr id="4" name="Bildplatzhalt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8" r="16418"/>
          <a:stretch>
            <a:fillRect/>
          </a:stretch>
        </p:blipFill>
        <p:spPr bwMode="auto">
          <a:xfrm>
            <a:off x="6141665" y="3068960"/>
            <a:ext cx="2678807" cy="2661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58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IW JUNIOR gGmbH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8312" y="1700212"/>
            <a:ext cx="8424168" cy="4680000"/>
          </a:xfrm>
        </p:spPr>
        <p:txBody>
          <a:bodyPr/>
          <a:lstStyle/>
          <a:p>
            <a:r>
              <a:rPr lang="de-DE" sz="2400" dirty="0" smtClean="0"/>
              <a:t>Seit </a:t>
            </a:r>
            <a:r>
              <a:rPr lang="de-DE" sz="2400" dirty="0"/>
              <a:t>1994 renommierter Anbieter von Schülerfirmenprogrammen </a:t>
            </a:r>
          </a:p>
          <a:p>
            <a:r>
              <a:rPr lang="de-DE" sz="2400" dirty="0"/>
              <a:t>Größtes und ältestes </a:t>
            </a:r>
            <a:r>
              <a:rPr lang="de-DE" sz="2400" dirty="0" smtClean="0"/>
              <a:t>Schülerfirmenprogramm in </a:t>
            </a:r>
            <a:r>
              <a:rPr lang="de-DE" sz="2400" dirty="0"/>
              <a:t>Deutschland</a:t>
            </a:r>
          </a:p>
          <a:p>
            <a:r>
              <a:rPr lang="de-DE" sz="2400" dirty="0"/>
              <a:t>IW JUNIOR gemeinnützige GmbH bietet kostenfreie Teilnahme und Rundum-Betreuung, Lehrer müssen keine Materialien oder Abläufe entwickeln</a:t>
            </a:r>
          </a:p>
          <a:p>
            <a:endParaRPr lang="de-DE" dirty="0"/>
          </a:p>
        </p:txBody>
      </p:sp>
      <p:pic>
        <p:nvPicPr>
          <p:cNvPr id="5" name="Picture 3" descr="K:\IW-JUNIOR\Medien\LOGO\Land der Ideen\Ausgewählter Ort 201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8"/>
          <a:stretch>
            <a:fillRect/>
          </a:stretch>
        </p:blipFill>
        <p:spPr bwMode="auto">
          <a:xfrm>
            <a:off x="467544" y="4869160"/>
            <a:ext cx="2159595" cy="133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:\IW-JUNIOR\Medien\LOGO\JUNIOR gGmbH\IWLogo_JUN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13" y="5013176"/>
            <a:ext cx="338296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:\IW-JUNIOR\Medien\LOGO\AZAV\Zeichen_Traeger_AZAV\Print\JPG\Certqua_Zeichen_AZAV_gross_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34922"/>
            <a:ext cx="1944216" cy="9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Schülerfirmen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04048" y="1772816"/>
            <a:ext cx="3968503" cy="1482206"/>
          </a:xfrm>
        </p:spPr>
        <p:txBody>
          <a:bodyPr/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HotPets</a:t>
            </a:r>
            <a:r>
              <a:rPr lang="de-DE" sz="2400" dirty="0" smtClean="0"/>
              <a:t>“</a:t>
            </a:r>
            <a:endParaRPr lang="de-DE" sz="2400" dirty="0"/>
          </a:p>
          <a:p>
            <a:r>
              <a:rPr lang="de-DE" sz="2400" dirty="0"/>
              <a:t>Kuscheltiere zum Erwärmen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379690" y="5157192"/>
            <a:ext cx="3688254" cy="112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"/>
              <a:defRPr sz="3000" b="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e-DE" sz="2400" kern="0" dirty="0"/>
              <a:t>Verbundene Haupt- und Realschule, Klasse </a:t>
            </a:r>
            <a:r>
              <a:rPr lang="de-DE" sz="2400" kern="0" dirty="0" smtClean="0"/>
              <a:t>9</a:t>
            </a:r>
            <a:endParaRPr lang="de-DE" sz="2400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414837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K:\IW-JUNIOR\Events\JLW\2012-2013\He\Fotos\Roland_Dieckmann_Fotograf_Copyright\Produkte\Junior Hot P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39116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5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Schülerfirmen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04048" y="1772816"/>
            <a:ext cx="3968503" cy="1482206"/>
          </a:xfrm>
        </p:spPr>
        <p:txBody>
          <a:bodyPr/>
          <a:lstStyle/>
          <a:p>
            <a:r>
              <a:rPr lang="de-DE" sz="2400" dirty="0" err="1"/>
              <a:t>Lillepot</a:t>
            </a:r>
            <a:endParaRPr lang="de-DE" sz="2400" dirty="0"/>
          </a:p>
          <a:p>
            <a:r>
              <a:rPr lang="de-DE" sz="2400" dirty="0"/>
              <a:t>Blumen in Geschenkdosen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 bwMode="auto">
          <a:xfrm>
            <a:off x="379690" y="5157193"/>
            <a:ext cx="39042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"/>
              <a:defRPr sz="3000" b="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e-DE" sz="2400" kern="0" dirty="0" smtClean="0"/>
              <a:t>Gymnasium, Klasse 11</a:t>
            </a:r>
            <a:endParaRPr lang="de-DE" sz="2400" kern="0" dirty="0"/>
          </a:p>
        </p:txBody>
      </p:sp>
      <p:pic>
        <p:nvPicPr>
          <p:cNvPr id="10" name="Picture 7" descr="K:\IW-JUNIOR\Events\JLW\2011-2012\RP\Fotos\auswahl\4_Lillepott St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5" y="1558677"/>
            <a:ext cx="4752256" cy="316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K:\IW-JUNIOR\Events\JBuwett\2012 Hamburg\Fotos\NAB_12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89363"/>
            <a:ext cx="4189412" cy="2792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Schülerfirmen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004048" y="1772816"/>
            <a:ext cx="3968503" cy="1482206"/>
          </a:xfrm>
        </p:spPr>
        <p:txBody>
          <a:bodyPr/>
          <a:lstStyle/>
          <a:p>
            <a:r>
              <a:rPr lang="de-DE" sz="2400" dirty="0" smtClean="0"/>
              <a:t>„</a:t>
            </a:r>
            <a:r>
              <a:rPr lang="de-DE" sz="2400" dirty="0" err="1" smtClean="0"/>
              <a:t>KraGü</a:t>
            </a:r>
            <a:r>
              <a:rPr lang="de-DE" sz="2400" dirty="0" smtClean="0"/>
              <a:t>“</a:t>
            </a:r>
            <a:endParaRPr lang="de-DE" sz="2400" dirty="0"/>
          </a:p>
          <a:p>
            <a:r>
              <a:rPr lang="de-DE" sz="2400" dirty="0"/>
              <a:t>Designergürtel aus Krawatten</a:t>
            </a:r>
          </a:p>
        </p:txBody>
      </p:sp>
      <p:pic>
        <p:nvPicPr>
          <p:cNvPr id="10" name="Picture 2" descr="K:\IW-JUNIOR\Events\JBuwett\2013 Mainz\Fotos\bearbeitet\Junior Bundeswettbewerb 2013 Auswahl\A Tag 2\Standfotos\nab130613 Junior Bundeswettbewerb 140 - Kop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 b="10254"/>
          <a:stretch>
            <a:fillRect/>
          </a:stretch>
        </p:blipFill>
        <p:spPr bwMode="auto">
          <a:xfrm>
            <a:off x="269875" y="1543432"/>
            <a:ext cx="4157663" cy="3440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K:\IW-JUNIOR\Events\JBuwett\2013 Mainz\Fotos\bearbeitet\Junior Bundeswettbewerb 2013 Auswahl\Highlights\nab130613 Junior Bundeswettbewerb 2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48163" cy="290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platzhalter 2"/>
          <p:cNvSpPr txBox="1">
            <a:spLocks/>
          </p:cNvSpPr>
          <p:nvPr/>
        </p:nvSpPr>
        <p:spPr bwMode="auto">
          <a:xfrm>
            <a:off x="379690" y="5157193"/>
            <a:ext cx="390427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"/>
              <a:defRPr sz="3000" b="1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Wingdings 3" pitchFamily="18" charset="2"/>
              <a:buChar char="}"/>
              <a:defRPr sz="2000">
                <a:solidFill>
                  <a:schemeClr val="bg2"/>
                </a:solidFill>
                <a:latin typeface="+mn-lt"/>
              </a:defRPr>
            </a:lvl2pPr>
            <a:lvl3pPr marL="358775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600">
                <a:solidFill>
                  <a:schemeClr val="bg2"/>
                </a:solidFill>
                <a:latin typeface="+mn-lt"/>
              </a:defRPr>
            </a:lvl3pPr>
            <a:lvl4pPr marL="538163" indent="-177800" algn="l" rtl="0" eaLnBrk="1" fontAlgn="base" hangingPunct="1">
              <a:lnSpc>
                <a:spcPct val="100000"/>
              </a:lnSpc>
              <a:spcBef>
                <a:spcPts val="1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4pPr>
            <a:lvl5pPr marL="717550" indent="-177800" algn="l" rtl="0" eaLnBrk="1" fontAlgn="base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5pPr>
            <a:lvl6pPr marL="11747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6pPr>
            <a:lvl7pPr marL="16319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7pPr>
            <a:lvl8pPr marL="20891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8pPr>
            <a:lvl9pPr marL="2546350" indent="-177800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lr>
                <a:schemeClr val="bg2"/>
              </a:buClr>
              <a:buFont typeface="Wingdings 3" pitchFamily="18" charset="2"/>
              <a:buChar char="}"/>
              <a:defRPr sz="14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e-DE" sz="2400" kern="0" dirty="0" smtClean="0"/>
              <a:t>Gymnasium, Klasse 11</a:t>
            </a:r>
            <a:endParaRPr lang="de-DE" sz="2400" kern="0" dirty="0"/>
          </a:p>
        </p:txBody>
      </p:sp>
    </p:spTree>
    <p:extLst>
      <p:ext uri="{BB962C8B-B14F-4D97-AF65-F5344CB8AC3E}">
        <p14:creationId xmlns:p14="http://schemas.microsoft.com/office/powerpoint/2010/main" val="20752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 IW-Junior">
  <a:themeElements>
    <a:clrScheme name="Basis-CD IW-Verbund">
      <a:dk1>
        <a:srgbClr val="000000"/>
      </a:dk1>
      <a:lt1>
        <a:srgbClr val="FFFFFF"/>
      </a:lt1>
      <a:dk2>
        <a:srgbClr val="006AB3"/>
      </a:dk2>
      <a:lt2>
        <a:srgbClr val="646464"/>
      </a:lt2>
      <a:accent1>
        <a:srgbClr val="006AB3"/>
      </a:accent1>
      <a:accent2>
        <a:srgbClr val="A0A0A0"/>
      </a:accent2>
      <a:accent3>
        <a:srgbClr val="FFCC00"/>
      </a:accent3>
      <a:accent4>
        <a:srgbClr val="BED9EC"/>
      </a:accent4>
      <a:accent5>
        <a:srgbClr val="FF0000"/>
      </a:accent5>
      <a:accent6>
        <a:srgbClr val="DCDCDC"/>
      </a:accent6>
      <a:hlink>
        <a:srgbClr val="002060"/>
      </a:hlink>
      <a:folHlink>
        <a:srgbClr val="CC0066"/>
      </a:folHlink>
    </a:clrScheme>
    <a:fontScheme name="IW-Koeln_30_03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WKoeln_02-2011 1">
        <a:dk1>
          <a:srgbClr val="000000"/>
        </a:dk1>
        <a:lt1>
          <a:srgbClr val="FFFFFF"/>
        </a:lt1>
        <a:dk2>
          <a:srgbClr val="006AB3"/>
        </a:dk2>
        <a:lt2>
          <a:srgbClr val="646464"/>
        </a:lt2>
        <a:accent1>
          <a:srgbClr val="BED9EC"/>
        </a:accent1>
        <a:accent2>
          <a:srgbClr val="DCDCDC"/>
        </a:accent2>
        <a:accent3>
          <a:srgbClr val="FFFFFF"/>
        </a:accent3>
        <a:accent4>
          <a:srgbClr val="000000"/>
        </a:accent4>
        <a:accent5>
          <a:srgbClr val="DBE9F4"/>
        </a:accent5>
        <a:accent6>
          <a:srgbClr val="C7C7C7"/>
        </a:accent6>
        <a:hlink>
          <a:srgbClr val="A0A0A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1573</Words>
  <Application>Microsoft Office PowerPoint</Application>
  <PresentationFormat>Bildschirmpräsentation (4:3)</PresentationFormat>
  <Paragraphs>341</Paragraphs>
  <Slides>31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CD IW-Junior</vt:lpstr>
      <vt:lpstr>Lehrerinformationsveranstaltung</vt:lpstr>
      <vt:lpstr>Mit Förderung in Hessen durch:</vt:lpstr>
      <vt:lpstr>PowerPoint-Präsentation</vt:lpstr>
      <vt:lpstr>Vorstellung und Erwartungsbaum</vt:lpstr>
      <vt:lpstr>Was ist eine Schülerfirma?</vt:lpstr>
      <vt:lpstr>Die IW JUNIOR gGmbH</vt:lpstr>
      <vt:lpstr>Beispiele für Schülerfirmen</vt:lpstr>
      <vt:lpstr>Beispiele für Schülerfirmen</vt:lpstr>
      <vt:lpstr>Beispiele für Schülerfirmen</vt:lpstr>
      <vt:lpstr>Didaktisches Konzept von Schülerfirmen</vt:lpstr>
      <vt:lpstr>PowerPoint-Präsentation</vt:lpstr>
      <vt:lpstr>Das Schülerfirmenjahr</vt:lpstr>
      <vt:lpstr>Teamfindung</vt:lpstr>
      <vt:lpstr>Geschäftsidee und Firmenname</vt:lpstr>
      <vt:lpstr>Wie finden wir eine Geschäftsidee?</vt:lpstr>
      <vt:lpstr>In Abteilungen einteilen</vt:lpstr>
      <vt:lpstr>Kapitalbeschaffung</vt:lpstr>
      <vt:lpstr>Produktion, Marketing &amp; Verkauf</vt:lpstr>
      <vt:lpstr>Zertifikate</vt:lpstr>
      <vt:lpstr>PowerPoint-Präsentation</vt:lpstr>
      <vt:lpstr>Die drei JUNIOR Programme</vt:lpstr>
      <vt:lpstr>Unterstützung durch JUNIOR</vt:lpstr>
      <vt:lpstr>Das JUNIOR Online-Portal</vt:lpstr>
      <vt:lpstr>JUNIOR Produkte </vt:lpstr>
      <vt:lpstr>Angebote bei JUNIOR advanced und expert</vt:lpstr>
      <vt:lpstr>Exklusives Angebot bei JUNIOR expert</vt:lpstr>
      <vt:lpstr>Übersicht der Angebote</vt:lpstr>
      <vt:lpstr>PowerPoint-Präsentation</vt:lpstr>
      <vt:lpstr>Erste Schritte</vt:lpstr>
      <vt:lpstr>PowerPoint-Präsentation</vt:lpstr>
      <vt:lpstr>PowerPoint-Präsentation</vt:lpstr>
    </vt:vector>
  </TitlesOfParts>
  <Company>IW Verbund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– Wirtschaft erleben</dc:title>
  <dc:creator>Kr</dc:creator>
  <cp:lastModifiedBy>Muszeika, Markus</cp:lastModifiedBy>
  <cp:revision>63</cp:revision>
  <dcterms:created xsi:type="dcterms:W3CDTF">2014-10-22T15:01:40Z</dcterms:created>
  <dcterms:modified xsi:type="dcterms:W3CDTF">2014-12-04T16:49:58Z</dcterms:modified>
</cp:coreProperties>
</file>